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2"/>
  </p:notesMasterIdLst>
  <p:sldIdLst>
    <p:sldId id="317" r:id="rId2"/>
    <p:sldId id="381" r:id="rId3"/>
    <p:sldId id="382" r:id="rId4"/>
    <p:sldId id="383" r:id="rId5"/>
    <p:sldId id="388" r:id="rId6"/>
    <p:sldId id="385" r:id="rId7"/>
    <p:sldId id="389" r:id="rId8"/>
    <p:sldId id="390" r:id="rId9"/>
    <p:sldId id="391" r:id="rId10"/>
    <p:sldId id="386" r:id="rId11"/>
    <p:sldId id="387" r:id="rId12"/>
    <p:sldId id="394" r:id="rId13"/>
    <p:sldId id="320" r:id="rId14"/>
    <p:sldId id="377" r:id="rId15"/>
    <p:sldId id="378" r:id="rId16"/>
    <p:sldId id="379" r:id="rId17"/>
    <p:sldId id="373" r:id="rId18"/>
    <p:sldId id="324" r:id="rId19"/>
    <p:sldId id="334" r:id="rId20"/>
    <p:sldId id="336" r:id="rId21"/>
    <p:sldId id="335" r:id="rId22"/>
    <p:sldId id="395" r:id="rId23"/>
    <p:sldId id="330" r:id="rId24"/>
    <p:sldId id="331" r:id="rId25"/>
    <p:sldId id="337" r:id="rId26"/>
    <p:sldId id="355" r:id="rId27"/>
    <p:sldId id="338" r:id="rId28"/>
    <p:sldId id="356" r:id="rId29"/>
    <p:sldId id="339" r:id="rId30"/>
    <p:sldId id="340" r:id="rId31"/>
    <p:sldId id="357" r:id="rId32"/>
    <p:sldId id="341" r:id="rId33"/>
    <p:sldId id="359" r:id="rId34"/>
    <p:sldId id="342" r:id="rId35"/>
    <p:sldId id="360" r:id="rId36"/>
    <p:sldId id="343" r:id="rId37"/>
    <p:sldId id="361" r:id="rId38"/>
    <p:sldId id="344" r:id="rId39"/>
    <p:sldId id="362" r:id="rId40"/>
    <p:sldId id="345" r:id="rId41"/>
    <p:sldId id="363" r:id="rId42"/>
    <p:sldId id="346" r:id="rId43"/>
    <p:sldId id="364" r:id="rId44"/>
    <p:sldId id="347" r:id="rId45"/>
    <p:sldId id="365" r:id="rId46"/>
    <p:sldId id="348" r:id="rId47"/>
    <p:sldId id="366" r:id="rId48"/>
    <p:sldId id="349" r:id="rId49"/>
    <p:sldId id="367" r:id="rId50"/>
    <p:sldId id="350" r:id="rId51"/>
    <p:sldId id="368" r:id="rId52"/>
    <p:sldId id="351" r:id="rId53"/>
    <p:sldId id="369" r:id="rId54"/>
    <p:sldId id="352" r:id="rId55"/>
    <p:sldId id="370" r:id="rId56"/>
    <p:sldId id="353" r:id="rId57"/>
    <p:sldId id="371" r:id="rId58"/>
    <p:sldId id="333" r:id="rId59"/>
    <p:sldId id="393" r:id="rId60"/>
    <p:sldId id="318"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orge Georgiadis" initials="GG" lastIdx="12" clrIdx="0"/>
  <p:cmAuthor id="1" name="Aris Kopsacheilis" initials="AK" lastIdx="1" clrIdx="1"/>
  <p:cmAuthor id="2" name="pc" initials="p" lastIdx="11" clrIdx="2">
    <p:extLst>
      <p:ext uri="{19B8F6BF-5375-455C-9EA6-DF929625EA0E}">
        <p15:presenceInfo xmlns:p15="http://schemas.microsoft.com/office/powerpoint/2012/main" userId="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5FECE"/>
    <a:srgbClr val="CCFFD7"/>
    <a:srgbClr val="C8A3FF"/>
    <a:srgbClr val="CC99FF"/>
    <a:srgbClr val="BDDEFF"/>
    <a:srgbClr val="99CCFF"/>
    <a:srgbClr val="CCFFCC"/>
    <a:srgbClr val="99FF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8" autoAdjust="0"/>
    <p:restoredTop sz="95400" autoAdjust="0"/>
  </p:normalViewPr>
  <p:slideViewPr>
    <p:cSldViewPr snapToGrid="0">
      <p:cViewPr varScale="1">
        <p:scale>
          <a:sx n="92" d="100"/>
          <a:sy n="92" d="100"/>
        </p:scale>
        <p:origin x="83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3D1EFD-BE18-4975-8830-9113217AB8C0}" type="doc">
      <dgm:prSet loTypeId="urn:microsoft.com/office/officeart/2005/8/layout/hList1" loCatId="list" qsTypeId="urn:microsoft.com/office/officeart/2005/8/quickstyle/simple1" qsCatId="simple" csTypeId="urn:microsoft.com/office/officeart/2005/8/colors/accent3_4" csCatId="accent3"/>
      <dgm:spPr/>
      <dgm:t>
        <a:bodyPr/>
        <a:lstStyle/>
        <a:p>
          <a:endParaRPr lang="en-US"/>
        </a:p>
      </dgm:t>
    </dgm:pt>
    <dgm:pt modelId="{BE6F4D57-A44E-4437-B0ED-AAE142ACACB4}">
      <dgm:prSet/>
      <dgm:spPr/>
      <dgm:t>
        <a:bodyPr/>
        <a:lstStyle/>
        <a:p>
          <a:pPr rtl="0"/>
          <a:r>
            <a:rPr lang="el-GR" smtClean="0">
              <a:latin typeface="Arial" panose="020B0604020202020204" pitchFamily="34" charset="0"/>
              <a:cs typeface="Arial" panose="020B0604020202020204" pitchFamily="34" charset="0"/>
            </a:rPr>
            <a:t>Σχέδια Βιώσιμης Αστικής Κινητικότητας</a:t>
          </a:r>
          <a:endParaRPr lang="en-US">
            <a:latin typeface="Arial" panose="020B0604020202020204" pitchFamily="34" charset="0"/>
            <a:cs typeface="Arial" panose="020B0604020202020204" pitchFamily="34" charset="0"/>
          </a:endParaRPr>
        </a:p>
      </dgm:t>
    </dgm:pt>
    <dgm:pt modelId="{94DF6F3C-3957-4DB2-AFF8-28051E93948C}" type="parTrans" cxnId="{545A6DE4-F0E4-43CE-B234-E974F2E5B50D}">
      <dgm:prSet/>
      <dgm:spPr/>
      <dgm:t>
        <a:bodyPr/>
        <a:lstStyle/>
        <a:p>
          <a:endParaRPr lang="en-US">
            <a:latin typeface="Arial" panose="020B0604020202020204" pitchFamily="34" charset="0"/>
            <a:cs typeface="Arial" panose="020B0604020202020204" pitchFamily="34" charset="0"/>
          </a:endParaRPr>
        </a:p>
      </dgm:t>
    </dgm:pt>
    <dgm:pt modelId="{7C1D8B7C-058A-4D79-A16C-E8F05E1BA894}" type="sibTrans" cxnId="{545A6DE4-F0E4-43CE-B234-E974F2E5B50D}">
      <dgm:prSet/>
      <dgm:spPr/>
      <dgm:t>
        <a:bodyPr/>
        <a:lstStyle/>
        <a:p>
          <a:endParaRPr lang="en-US">
            <a:latin typeface="Arial" panose="020B0604020202020204" pitchFamily="34" charset="0"/>
            <a:cs typeface="Arial" panose="020B0604020202020204" pitchFamily="34" charset="0"/>
          </a:endParaRPr>
        </a:p>
      </dgm:t>
    </dgm:pt>
    <dgm:pt modelId="{09D832EA-DE83-4424-8A97-3DF94B26146B}">
      <dgm:prSet/>
      <dgm:spPr/>
      <dgm:t>
        <a:bodyPr/>
        <a:lstStyle/>
        <a:p>
          <a:pPr rtl="0"/>
          <a:r>
            <a:rPr lang="el-GR" smtClean="0">
              <a:latin typeface="Arial" panose="020B0604020202020204" pitchFamily="34" charset="0"/>
              <a:cs typeface="Arial" panose="020B0604020202020204" pitchFamily="34" charset="0"/>
            </a:rPr>
            <a:t>Έμφαση στον Άνθρωπο</a:t>
          </a:r>
          <a:endParaRPr lang="en-US">
            <a:latin typeface="Arial" panose="020B0604020202020204" pitchFamily="34" charset="0"/>
            <a:cs typeface="Arial" panose="020B0604020202020204" pitchFamily="34" charset="0"/>
          </a:endParaRPr>
        </a:p>
      </dgm:t>
    </dgm:pt>
    <dgm:pt modelId="{7691CBAD-5EFC-4CBD-B3C9-FE9C3334BD3F}" type="parTrans" cxnId="{D8492EC7-357E-4E27-AD65-2F95DA2E3690}">
      <dgm:prSet/>
      <dgm:spPr/>
      <dgm:t>
        <a:bodyPr/>
        <a:lstStyle/>
        <a:p>
          <a:endParaRPr lang="en-US">
            <a:latin typeface="Arial" panose="020B0604020202020204" pitchFamily="34" charset="0"/>
            <a:cs typeface="Arial" panose="020B0604020202020204" pitchFamily="34" charset="0"/>
          </a:endParaRPr>
        </a:p>
      </dgm:t>
    </dgm:pt>
    <dgm:pt modelId="{53696C87-E62C-4D55-8FB7-1E6937089623}" type="sibTrans" cxnId="{D8492EC7-357E-4E27-AD65-2F95DA2E3690}">
      <dgm:prSet/>
      <dgm:spPr/>
      <dgm:t>
        <a:bodyPr/>
        <a:lstStyle/>
        <a:p>
          <a:endParaRPr lang="en-US">
            <a:latin typeface="Arial" panose="020B0604020202020204" pitchFamily="34" charset="0"/>
            <a:cs typeface="Arial" panose="020B0604020202020204" pitchFamily="34" charset="0"/>
          </a:endParaRPr>
        </a:p>
      </dgm:t>
    </dgm:pt>
    <dgm:pt modelId="{ECB078CF-D997-449C-B237-546B31333B37}">
      <dgm:prSet/>
      <dgm:spPr/>
      <dgm:t>
        <a:bodyPr/>
        <a:lstStyle/>
        <a:p>
          <a:pPr rtl="0"/>
          <a:r>
            <a:rPr lang="el-GR" dirty="0" smtClean="0">
              <a:latin typeface="Arial" panose="020B0604020202020204" pitchFamily="34" charset="0"/>
              <a:cs typeface="Arial" panose="020B0604020202020204" pitchFamily="34" charset="0"/>
            </a:rPr>
            <a:t>Βασικός στόχος: Προσβασιμότητα και ποιότητα ζωής</a:t>
          </a:r>
          <a:endParaRPr lang="en-US" dirty="0">
            <a:latin typeface="Arial" panose="020B0604020202020204" pitchFamily="34" charset="0"/>
            <a:cs typeface="Arial" panose="020B0604020202020204" pitchFamily="34" charset="0"/>
          </a:endParaRPr>
        </a:p>
      </dgm:t>
    </dgm:pt>
    <dgm:pt modelId="{803C93AC-B602-48C3-822C-935850629400}" type="parTrans" cxnId="{6F392A29-631D-4021-96AC-2917FD4DA4C0}">
      <dgm:prSet/>
      <dgm:spPr/>
      <dgm:t>
        <a:bodyPr/>
        <a:lstStyle/>
        <a:p>
          <a:endParaRPr lang="en-US">
            <a:latin typeface="Arial" panose="020B0604020202020204" pitchFamily="34" charset="0"/>
            <a:cs typeface="Arial" panose="020B0604020202020204" pitchFamily="34" charset="0"/>
          </a:endParaRPr>
        </a:p>
      </dgm:t>
    </dgm:pt>
    <dgm:pt modelId="{5EB406B2-FA4F-48BD-98B7-229B386AF862}" type="sibTrans" cxnId="{6F392A29-631D-4021-96AC-2917FD4DA4C0}">
      <dgm:prSet/>
      <dgm:spPr/>
      <dgm:t>
        <a:bodyPr/>
        <a:lstStyle/>
        <a:p>
          <a:endParaRPr lang="en-US">
            <a:latin typeface="Arial" panose="020B0604020202020204" pitchFamily="34" charset="0"/>
            <a:cs typeface="Arial" panose="020B0604020202020204" pitchFamily="34" charset="0"/>
          </a:endParaRPr>
        </a:p>
      </dgm:t>
    </dgm:pt>
    <dgm:pt modelId="{08FE50D6-806A-4468-90AF-2F0C5C502975}">
      <dgm:prSet/>
      <dgm:spPr/>
      <dgm:t>
        <a:bodyPr/>
        <a:lstStyle/>
        <a:p>
          <a:pPr rtl="0"/>
          <a:r>
            <a:rPr lang="el-GR" smtClean="0">
              <a:latin typeface="Arial" panose="020B0604020202020204" pitchFamily="34" charset="0"/>
              <a:cs typeface="Arial" panose="020B0604020202020204" pitchFamily="34" charset="0"/>
            </a:rPr>
            <a:t>Ενιαίος σχεδιασμός λαμβάνοντας υπόψη χρήσεις γης, οικονομική ανάπτυξη, κοινωνικές ανάγκες, περιβαλλοντική ποιότητα και υγεία. </a:t>
          </a:r>
          <a:endParaRPr lang="en-US">
            <a:latin typeface="Arial" panose="020B0604020202020204" pitchFamily="34" charset="0"/>
            <a:cs typeface="Arial" panose="020B0604020202020204" pitchFamily="34" charset="0"/>
          </a:endParaRPr>
        </a:p>
      </dgm:t>
    </dgm:pt>
    <dgm:pt modelId="{26D8B70B-0117-415A-8BF4-2DEA1B440084}" type="parTrans" cxnId="{C2C2E559-3900-4CF6-ABCB-B5DB41D790C8}">
      <dgm:prSet/>
      <dgm:spPr/>
      <dgm:t>
        <a:bodyPr/>
        <a:lstStyle/>
        <a:p>
          <a:endParaRPr lang="en-US">
            <a:latin typeface="Arial" panose="020B0604020202020204" pitchFamily="34" charset="0"/>
            <a:cs typeface="Arial" panose="020B0604020202020204" pitchFamily="34" charset="0"/>
          </a:endParaRPr>
        </a:p>
      </dgm:t>
    </dgm:pt>
    <dgm:pt modelId="{4EDE3A3E-A519-42CE-B880-0CAC7F51823D}" type="sibTrans" cxnId="{C2C2E559-3900-4CF6-ABCB-B5DB41D790C8}">
      <dgm:prSet/>
      <dgm:spPr/>
      <dgm:t>
        <a:bodyPr/>
        <a:lstStyle/>
        <a:p>
          <a:endParaRPr lang="en-US">
            <a:latin typeface="Arial" panose="020B0604020202020204" pitchFamily="34" charset="0"/>
            <a:cs typeface="Arial" panose="020B0604020202020204" pitchFamily="34" charset="0"/>
          </a:endParaRPr>
        </a:p>
      </dgm:t>
    </dgm:pt>
    <dgm:pt modelId="{C342D8DE-4D38-4310-BFC5-C676EF3BDCB4}">
      <dgm:prSet/>
      <dgm:spPr/>
      <dgm:t>
        <a:bodyPr/>
        <a:lstStyle/>
        <a:p>
          <a:pPr rtl="0"/>
          <a:r>
            <a:rPr lang="el-GR" smtClean="0">
              <a:latin typeface="Arial" panose="020B0604020202020204" pitchFamily="34" charset="0"/>
              <a:cs typeface="Arial" panose="020B0604020202020204" pitchFamily="34" charset="0"/>
            </a:rPr>
            <a:t>Μακροχρόνιο όραμα</a:t>
          </a:r>
          <a:endParaRPr lang="en-US">
            <a:latin typeface="Arial" panose="020B0604020202020204" pitchFamily="34" charset="0"/>
            <a:cs typeface="Arial" panose="020B0604020202020204" pitchFamily="34" charset="0"/>
          </a:endParaRPr>
        </a:p>
      </dgm:t>
    </dgm:pt>
    <dgm:pt modelId="{DD691D65-AE8C-4111-ACF1-E7949022B7CE}" type="parTrans" cxnId="{640EA190-A017-4A7E-9CE3-9494BBE07B45}">
      <dgm:prSet/>
      <dgm:spPr/>
      <dgm:t>
        <a:bodyPr/>
        <a:lstStyle/>
        <a:p>
          <a:endParaRPr lang="en-US">
            <a:latin typeface="Arial" panose="020B0604020202020204" pitchFamily="34" charset="0"/>
            <a:cs typeface="Arial" panose="020B0604020202020204" pitchFamily="34" charset="0"/>
          </a:endParaRPr>
        </a:p>
      </dgm:t>
    </dgm:pt>
    <dgm:pt modelId="{8B67EF68-B5E2-42D2-9305-ED8F20BBF8E8}" type="sibTrans" cxnId="{640EA190-A017-4A7E-9CE3-9494BBE07B45}">
      <dgm:prSet/>
      <dgm:spPr/>
      <dgm:t>
        <a:bodyPr/>
        <a:lstStyle/>
        <a:p>
          <a:endParaRPr lang="en-US">
            <a:latin typeface="Arial" panose="020B0604020202020204" pitchFamily="34" charset="0"/>
            <a:cs typeface="Arial" panose="020B0604020202020204" pitchFamily="34" charset="0"/>
          </a:endParaRPr>
        </a:p>
      </dgm:t>
    </dgm:pt>
    <dgm:pt modelId="{C9B07C9B-E9B0-4F98-91BF-75C35F4E380D}">
      <dgm:prSet/>
      <dgm:spPr/>
      <dgm:t>
        <a:bodyPr/>
        <a:lstStyle/>
        <a:p>
          <a:pPr rtl="0"/>
          <a:r>
            <a:rPr lang="el-GR" smtClean="0">
              <a:latin typeface="Arial" panose="020B0604020202020204" pitchFamily="34" charset="0"/>
              <a:cs typeface="Arial" panose="020B0604020202020204" pitchFamily="34" charset="0"/>
            </a:rPr>
            <a:t>Λειτουργικά όρια </a:t>
          </a:r>
          <a:endParaRPr lang="en-US">
            <a:latin typeface="Arial" panose="020B0604020202020204" pitchFamily="34" charset="0"/>
            <a:cs typeface="Arial" panose="020B0604020202020204" pitchFamily="34" charset="0"/>
          </a:endParaRPr>
        </a:p>
      </dgm:t>
    </dgm:pt>
    <dgm:pt modelId="{B3EBC3E6-D995-4D6D-9DF6-E7F5D7D3A02C}" type="parTrans" cxnId="{07E35F67-61B3-4E04-B4B2-B332D8C28616}">
      <dgm:prSet/>
      <dgm:spPr/>
      <dgm:t>
        <a:bodyPr/>
        <a:lstStyle/>
        <a:p>
          <a:endParaRPr lang="en-US">
            <a:latin typeface="Arial" panose="020B0604020202020204" pitchFamily="34" charset="0"/>
            <a:cs typeface="Arial" panose="020B0604020202020204" pitchFamily="34" charset="0"/>
          </a:endParaRPr>
        </a:p>
      </dgm:t>
    </dgm:pt>
    <dgm:pt modelId="{D85D6AB4-8DE1-44DF-A6FB-435DDCF64490}" type="sibTrans" cxnId="{07E35F67-61B3-4E04-B4B2-B332D8C28616}">
      <dgm:prSet/>
      <dgm:spPr/>
      <dgm:t>
        <a:bodyPr/>
        <a:lstStyle/>
        <a:p>
          <a:endParaRPr lang="en-US">
            <a:latin typeface="Arial" panose="020B0604020202020204" pitchFamily="34" charset="0"/>
            <a:cs typeface="Arial" panose="020B0604020202020204" pitchFamily="34" charset="0"/>
          </a:endParaRPr>
        </a:p>
      </dgm:t>
    </dgm:pt>
    <dgm:pt modelId="{64A62119-B66B-457D-9357-D316D11B9121}">
      <dgm:prSet/>
      <dgm:spPr/>
      <dgm:t>
        <a:bodyPr/>
        <a:lstStyle/>
        <a:p>
          <a:pPr rtl="0"/>
          <a:r>
            <a:rPr lang="el-GR" smtClean="0">
              <a:latin typeface="Arial" panose="020B0604020202020204" pitchFamily="34" charset="0"/>
              <a:cs typeface="Arial" panose="020B0604020202020204" pitchFamily="34" charset="0"/>
            </a:rPr>
            <a:t>Διεπιστημονικός σχεδιασμός</a:t>
          </a:r>
          <a:endParaRPr lang="en-US">
            <a:latin typeface="Arial" panose="020B0604020202020204" pitchFamily="34" charset="0"/>
            <a:cs typeface="Arial" panose="020B0604020202020204" pitchFamily="34" charset="0"/>
          </a:endParaRPr>
        </a:p>
      </dgm:t>
    </dgm:pt>
    <dgm:pt modelId="{D019CA8D-C818-4464-90DC-DA63EA1E9F76}" type="parTrans" cxnId="{8421BEA9-94A6-425C-AC02-E8ACD0841F0B}">
      <dgm:prSet/>
      <dgm:spPr/>
      <dgm:t>
        <a:bodyPr/>
        <a:lstStyle/>
        <a:p>
          <a:endParaRPr lang="en-US">
            <a:latin typeface="Arial" panose="020B0604020202020204" pitchFamily="34" charset="0"/>
            <a:cs typeface="Arial" panose="020B0604020202020204" pitchFamily="34" charset="0"/>
          </a:endParaRPr>
        </a:p>
      </dgm:t>
    </dgm:pt>
    <dgm:pt modelId="{FB25D23A-DC5D-483C-8E20-B7238D4A4676}" type="sibTrans" cxnId="{8421BEA9-94A6-425C-AC02-E8ACD0841F0B}">
      <dgm:prSet/>
      <dgm:spPr/>
      <dgm:t>
        <a:bodyPr/>
        <a:lstStyle/>
        <a:p>
          <a:endParaRPr lang="en-US">
            <a:latin typeface="Arial" panose="020B0604020202020204" pitchFamily="34" charset="0"/>
            <a:cs typeface="Arial" panose="020B0604020202020204" pitchFamily="34" charset="0"/>
          </a:endParaRPr>
        </a:p>
      </dgm:t>
    </dgm:pt>
    <dgm:pt modelId="{D373C3FE-C19B-4E21-8CEF-D0C79AA26ADB}">
      <dgm:prSet/>
      <dgm:spPr/>
      <dgm:t>
        <a:bodyPr/>
        <a:lstStyle/>
        <a:p>
          <a:pPr rtl="0"/>
          <a:r>
            <a:rPr lang="el-GR" smtClean="0">
              <a:latin typeface="Arial" panose="020B0604020202020204" pitchFamily="34" charset="0"/>
              <a:cs typeface="Arial" panose="020B0604020202020204" pitchFamily="34" charset="0"/>
            </a:rPr>
            <a:t>Συνδυασμός υποδομών, αγορών, υπηρεσιών, πληροφοριών</a:t>
          </a:r>
          <a:endParaRPr lang="en-US">
            <a:latin typeface="Arial" panose="020B0604020202020204" pitchFamily="34" charset="0"/>
            <a:cs typeface="Arial" panose="020B0604020202020204" pitchFamily="34" charset="0"/>
          </a:endParaRPr>
        </a:p>
      </dgm:t>
    </dgm:pt>
    <dgm:pt modelId="{56B8CC37-B68A-488B-9734-2D13B6A4A949}" type="parTrans" cxnId="{FC66DC15-E808-4EAD-B88D-BAD7546C9BF1}">
      <dgm:prSet/>
      <dgm:spPr/>
      <dgm:t>
        <a:bodyPr/>
        <a:lstStyle/>
        <a:p>
          <a:endParaRPr lang="en-US">
            <a:latin typeface="Arial" panose="020B0604020202020204" pitchFamily="34" charset="0"/>
            <a:cs typeface="Arial" panose="020B0604020202020204" pitchFamily="34" charset="0"/>
          </a:endParaRPr>
        </a:p>
      </dgm:t>
    </dgm:pt>
    <dgm:pt modelId="{DD888B2E-2FF7-4A15-8491-122E08364A08}" type="sibTrans" cxnId="{FC66DC15-E808-4EAD-B88D-BAD7546C9BF1}">
      <dgm:prSet/>
      <dgm:spPr/>
      <dgm:t>
        <a:bodyPr/>
        <a:lstStyle/>
        <a:p>
          <a:endParaRPr lang="en-US">
            <a:latin typeface="Arial" panose="020B0604020202020204" pitchFamily="34" charset="0"/>
            <a:cs typeface="Arial" panose="020B0604020202020204" pitchFamily="34" charset="0"/>
          </a:endParaRPr>
        </a:p>
      </dgm:t>
    </dgm:pt>
    <dgm:pt modelId="{B964EDC4-9F79-41E4-8381-16B8D9CB7CDE}">
      <dgm:prSet/>
      <dgm:spPr/>
      <dgm:t>
        <a:bodyPr/>
        <a:lstStyle/>
        <a:p>
          <a:pPr rtl="0"/>
          <a:r>
            <a:rPr lang="el-GR" smtClean="0">
              <a:latin typeface="Arial" panose="020B0604020202020204" pitchFamily="34" charset="0"/>
              <a:cs typeface="Arial" panose="020B0604020202020204" pitchFamily="34" charset="0"/>
            </a:rPr>
            <a:t>Εμπλεκόμενοι φορείς και πολίτες σχεδιάζουν από κοινού</a:t>
          </a:r>
          <a:endParaRPr lang="en-US">
            <a:latin typeface="Arial" panose="020B0604020202020204" pitchFamily="34" charset="0"/>
            <a:cs typeface="Arial" panose="020B0604020202020204" pitchFamily="34" charset="0"/>
          </a:endParaRPr>
        </a:p>
      </dgm:t>
    </dgm:pt>
    <dgm:pt modelId="{99352428-5770-4CEA-A616-2087B7B14140}" type="parTrans" cxnId="{F8D42981-9298-41C0-87B2-CB699D234332}">
      <dgm:prSet/>
      <dgm:spPr/>
      <dgm:t>
        <a:bodyPr/>
        <a:lstStyle/>
        <a:p>
          <a:endParaRPr lang="en-US">
            <a:latin typeface="Arial" panose="020B0604020202020204" pitchFamily="34" charset="0"/>
            <a:cs typeface="Arial" panose="020B0604020202020204" pitchFamily="34" charset="0"/>
          </a:endParaRPr>
        </a:p>
      </dgm:t>
    </dgm:pt>
    <dgm:pt modelId="{92974218-40AB-4D1E-886A-6C846CBB940E}" type="sibTrans" cxnId="{F8D42981-9298-41C0-87B2-CB699D234332}">
      <dgm:prSet/>
      <dgm:spPr/>
      <dgm:t>
        <a:bodyPr/>
        <a:lstStyle/>
        <a:p>
          <a:endParaRPr lang="en-US">
            <a:latin typeface="Arial" panose="020B0604020202020204" pitchFamily="34" charset="0"/>
            <a:cs typeface="Arial" panose="020B0604020202020204" pitchFamily="34" charset="0"/>
          </a:endParaRPr>
        </a:p>
      </dgm:t>
    </dgm:pt>
    <dgm:pt modelId="{66087077-D879-4875-B02B-963995ED7523}" type="pres">
      <dgm:prSet presAssocID="{C43D1EFD-BE18-4975-8830-9113217AB8C0}" presName="Name0" presStyleCnt="0">
        <dgm:presLayoutVars>
          <dgm:dir/>
          <dgm:animLvl val="lvl"/>
          <dgm:resizeHandles val="exact"/>
        </dgm:presLayoutVars>
      </dgm:prSet>
      <dgm:spPr/>
      <dgm:t>
        <a:bodyPr/>
        <a:lstStyle/>
        <a:p>
          <a:endParaRPr lang="en-US"/>
        </a:p>
      </dgm:t>
    </dgm:pt>
    <dgm:pt modelId="{6433A225-9A51-4C93-923C-A62146C2E7AE}" type="pres">
      <dgm:prSet presAssocID="{BE6F4D57-A44E-4437-B0ED-AAE142ACACB4}" presName="composite" presStyleCnt="0"/>
      <dgm:spPr/>
    </dgm:pt>
    <dgm:pt modelId="{F5C8D07C-9B64-4D06-B639-D29D86A2AD32}" type="pres">
      <dgm:prSet presAssocID="{BE6F4D57-A44E-4437-B0ED-AAE142ACACB4}" presName="parTx" presStyleLbl="alignNode1" presStyleIdx="0" presStyleCnt="1">
        <dgm:presLayoutVars>
          <dgm:chMax val="0"/>
          <dgm:chPref val="0"/>
          <dgm:bulletEnabled val="1"/>
        </dgm:presLayoutVars>
      </dgm:prSet>
      <dgm:spPr/>
      <dgm:t>
        <a:bodyPr/>
        <a:lstStyle/>
        <a:p>
          <a:endParaRPr lang="en-US"/>
        </a:p>
      </dgm:t>
    </dgm:pt>
    <dgm:pt modelId="{D392EF75-215E-49F7-81E9-326237B7FADD}" type="pres">
      <dgm:prSet presAssocID="{BE6F4D57-A44E-4437-B0ED-AAE142ACACB4}" presName="desTx" presStyleLbl="alignAccFollowNode1" presStyleIdx="0" presStyleCnt="1">
        <dgm:presLayoutVars>
          <dgm:bulletEnabled val="1"/>
        </dgm:presLayoutVars>
      </dgm:prSet>
      <dgm:spPr/>
      <dgm:t>
        <a:bodyPr/>
        <a:lstStyle/>
        <a:p>
          <a:endParaRPr lang="en-US"/>
        </a:p>
      </dgm:t>
    </dgm:pt>
  </dgm:ptLst>
  <dgm:cxnLst>
    <dgm:cxn modelId="{D8492EC7-357E-4E27-AD65-2F95DA2E3690}" srcId="{BE6F4D57-A44E-4437-B0ED-AAE142ACACB4}" destId="{09D832EA-DE83-4424-8A97-3DF94B26146B}" srcOrd="0" destOrd="0" parTransId="{7691CBAD-5EFC-4CBD-B3C9-FE9C3334BD3F}" sibTransId="{53696C87-E62C-4D55-8FB7-1E6937089623}"/>
    <dgm:cxn modelId="{59773023-CC8B-4E26-ACA0-0EDC4381EA3A}" type="presOf" srcId="{64A62119-B66B-457D-9357-D316D11B9121}" destId="{D392EF75-215E-49F7-81E9-326237B7FADD}" srcOrd="0" destOrd="5" presId="urn:microsoft.com/office/officeart/2005/8/layout/hList1"/>
    <dgm:cxn modelId="{BF42905F-E622-4843-AC29-B14DDCBEA0D5}" type="presOf" srcId="{D373C3FE-C19B-4E21-8CEF-D0C79AA26ADB}" destId="{D392EF75-215E-49F7-81E9-326237B7FADD}" srcOrd="0" destOrd="6" presId="urn:microsoft.com/office/officeart/2005/8/layout/hList1"/>
    <dgm:cxn modelId="{4D0D528B-E251-4537-90B0-027E807787CA}" type="presOf" srcId="{09D832EA-DE83-4424-8A97-3DF94B26146B}" destId="{D392EF75-215E-49F7-81E9-326237B7FADD}" srcOrd="0" destOrd="0" presId="urn:microsoft.com/office/officeart/2005/8/layout/hList1"/>
    <dgm:cxn modelId="{C2C2E559-3900-4CF6-ABCB-B5DB41D790C8}" srcId="{BE6F4D57-A44E-4437-B0ED-AAE142ACACB4}" destId="{08FE50D6-806A-4468-90AF-2F0C5C502975}" srcOrd="2" destOrd="0" parTransId="{26D8B70B-0117-415A-8BF4-2DEA1B440084}" sibTransId="{4EDE3A3E-A519-42CE-B880-0CAC7F51823D}"/>
    <dgm:cxn modelId="{C1F5BB89-175A-4375-9CD7-691509BD4C60}" type="presOf" srcId="{B964EDC4-9F79-41E4-8381-16B8D9CB7CDE}" destId="{D392EF75-215E-49F7-81E9-326237B7FADD}" srcOrd="0" destOrd="7" presId="urn:microsoft.com/office/officeart/2005/8/layout/hList1"/>
    <dgm:cxn modelId="{640EA190-A017-4A7E-9CE3-9494BBE07B45}" srcId="{BE6F4D57-A44E-4437-B0ED-AAE142ACACB4}" destId="{C342D8DE-4D38-4310-BFC5-C676EF3BDCB4}" srcOrd="3" destOrd="0" parTransId="{DD691D65-AE8C-4111-ACF1-E7949022B7CE}" sibTransId="{8B67EF68-B5E2-42D2-9305-ED8F20BBF8E8}"/>
    <dgm:cxn modelId="{8421BEA9-94A6-425C-AC02-E8ACD0841F0B}" srcId="{BE6F4D57-A44E-4437-B0ED-AAE142ACACB4}" destId="{64A62119-B66B-457D-9357-D316D11B9121}" srcOrd="5" destOrd="0" parTransId="{D019CA8D-C818-4464-90DC-DA63EA1E9F76}" sibTransId="{FB25D23A-DC5D-483C-8E20-B7238D4A4676}"/>
    <dgm:cxn modelId="{C4EF0962-ACB1-495B-AABD-195B375673BD}" type="presOf" srcId="{C43D1EFD-BE18-4975-8830-9113217AB8C0}" destId="{66087077-D879-4875-B02B-963995ED7523}" srcOrd="0" destOrd="0" presId="urn:microsoft.com/office/officeart/2005/8/layout/hList1"/>
    <dgm:cxn modelId="{A54C41E3-BAA2-4EE0-8D65-A590BD8FDE0A}" type="presOf" srcId="{BE6F4D57-A44E-4437-B0ED-AAE142ACACB4}" destId="{F5C8D07C-9B64-4D06-B639-D29D86A2AD32}" srcOrd="0" destOrd="0" presId="urn:microsoft.com/office/officeart/2005/8/layout/hList1"/>
    <dgm:cxn modelId="{6F392A29-631D-4021-96AC-2917FD4DA4C0}" srcId="{BE6F4D57-A44E-4437-B0ED-AAE142ACACB4}" destId="{ECB078CF-D997-449C-B237-546B31333B37}" srcOrd="1" destOrd="0" parTransId="{803C93AC-B602-48C3-822C-935850629400}" sibTransId="{5EB406B2-FA4F-48BD-98B7-229B386AF862}"/>
    <dgm:cxn modelId="{F8D42981-9298-41C0-87B2-CB699D234332}" srcId="{BE6F4D57-A44E-4437-B0ED-AAE142ACACB4}" destId="{B964EDC4-9F79-41E4-8381-16B8D9CB7CDE}" srcOrd="7" destOrd="0" parTransId="{99352428-5770-4CEA-A616-2087B7B14140}" sibTransId="{92974218-40AB-4D1E-886A-6C846CBB940E}"/>
    <dgm:cxn modelId="{8D4C7EA3-81D5-479F-B30C-0E1C7B1DFC2B}" type="presOf" srcId="{C9B07C9B-E9B0-4F98-91BF-75C35F4E380D}" destId="{D392EF75-215E-49F7-81E9-326237B7FADD}" srcOrd="0" destOrd="4" presId="urn:microsoft.com/office/officeart/2005/8/layout/hList1"/>
    <dgm:cxn modelId="{07E35F67-61B3-4E04-B4B2-B332D8C28616}" srcId="{BE6F4D57-A44E-4437-B0ED-AAE142ACACB4}" destId="{C9B07C9B-E9B0-4F98-91BF-75C35F4E380D}" srcOrd="4" destOrd="0" parTransId="{B3EBC3E6-D995-4D6D-9DF6-E7F5D7D3A02C}" sibTransId="{D85D6AB4-8DE1-44DF-A6FB-435DDCF64490}"/>
    <dgm:cxn modelId="{284B60F9-6B04-487F-8659-3F1E88193665}" type="presOf" srcId="{C342D8DE-4D38-4310-BFC5-C676EF3BDCB4}" destId="{D392EF75-215E-49F7-81E9-326237B7FADD}" srcOrd="0" destOrd="3" presId="urn:microsoft.com/office/officeart/2005/8/layout/hList1"/>
    <dgm:cxn modelId="{FC66DC15-E808-4EAD-B88D-BAD7546C9BF1}" srcId="{BE6F4D57-A44E-4437-B0ED-AAE142ACACB4}" destId="{D373C3FE-C19B-4E21-8CEF-D0C79AA26ADB}" srcOrd="6" destOrd="0" parTransId="{56B8CC37-B68A-488B-9734-2D13B6A4A949}" sibTransId="{DD888B2E-2FF7-4A15-8491-122E08364A08}"/>
    <dgm:cxn modelId="{351F26C8-F719-486A-87CA-5817FFF57EED}" type="presOf" srcId="{08FE50D6-806A-4468-90AF-2F0C5C502975}" destId="{D392EF75-215E-49F7-81E9-326237B7FADD}" srcOrd="0" destOrd="2" presId="urn:microsoft.com/office/officeart/2005/8/layout/hList1"/>
    <dgm:cxn modelId="{F50D6B37-7993-4BD4-A162-EDAC17950638}" type="presOf" srcId="{ECB078CF-D997-449C-B237-546B31333B37}" destId="{D392EF75-215E-49F7-81E9-326237B7FADD}" srcOrd="0" destOrd="1" presId="urn:microsoft.com/office/officeart/2005/8/layout/hList1"/>
    <dgm:cxn modelId="{545A6DE4-F0E4-43CE-B234-E974F2E5B50D}" srcId="{C43D1EFD-BE18-4975-8830-9113217AB8C0}" destId="{BE6F4D57-A44E-4437-B0ED-AAE142ACACB4}" srcOrd="0" destOrd="0" parTransId="{94DF6F3C-3957-4DB2-AFF8-28051E93948C}" sibTransId="{7C1D8B7C-058A-4D79-A16C-E8F05E1BA894}"/>
    <dgm:cxn modelId="{F3BB38C1-10E1-4244-87DD-730746FD2CE2}" type="presParOf" srcId="{66087077-D879-4875-B02B-963995ED7523}" destId="{6433A225-9A51-4C93-923C-A62146C2E7AE}" srcOrd="0" destOrd="0" presId="urn:microsoft.com/office/officeart/2005/8/layout/hList1"/>
    <dgm:cxn modelId="{C62E49A2-86FF-4F37-B7A9-E0B72CD52E5F}" type="presParOf" srcId="{6433A225-9A51-4C93-923C-A62146C2E7AE}" destId="{F5C8D07C-9B64-4D06-B639-D29D86A2AD32}" srcOrd="0" destOrd="0" presId="urn:microsoft.com/office/officeart/2005/8/layout/hList1"/>
    <dgm:cxn modelId="{101791CE-3A15-4471-B512-B3F96097A45A}" type="presParOf" srcId="{6433A225-9A51-4C93-923C-A62146C2E7AE}" destId="{D392EF75-215E-49F7-81E9-326237B7FADD}"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DED524-3A06-47C5-88D3-71BAC6E22C73}" type="doc">
      <dgm:prSet loTypeId="urn:microsoft.com/office/officeart/2005/8/layout/hList1" loCatId="list" qsTypeId="urn:microsoft.com/office/officeart/2005/8/quickstyle/simple1" qsCatId="simple" csTypeId="urn:microsoft.com/office/officeart/2005/8/colors/accent2_4" csCatId="accent2"/>
      <dgm:spPr/>
      <dgm:t>
        <a:bodyPr/>
        <a:lstStyle/>
        <a:p>
          <a:endParaRPr lang="en-US"/>
        </a:p>
      </dgm:t>
    </dgm:pt>
    <dgm:pt modelId="{F99DE72C-24A6-4708-A167-78D8A0678FB5}">
      <dgm:prSet/>
      <dgm:spPr/>
      <dgm:t>
        <a:bodyPr/>
        <a:lstStyle/>
        <a:p>
          <a:pPr rtl="0"/>
          <a:r>
            <a:rPr lang="el-GR" smtClean="0">
              <a:latin typeface="Arial" panose="020B0604020202020204" pitchFamily="34" charset="0"/>
              <a:cs typeface="Arial" panose="020B0604020202020204" pitchFamily="34" charset="0"/>
            </a:rPr>
            <a:t>Παραδοσιακός Συγκοινωνιακός Σχεδιασμός</a:t>
          </a:r>
          <a:endParaRPr lang="en-US">
            <a:latin typeface="Arial" panose="020B0604020202020204" pitchFamily="34" charset="0"/>
            <a:cs typeface="Arial" panose="020B0604020202020204" pitchFamily="34" charset="0"/>
          </a:endParaRPr>
        </a:p>
      </dgm:t>
    </dgm:pt>
    <dgm:pt modelId="{0133EDB8-BA99-406B-9696-F470C78CA29F}" type="parTrans" cxnId="{76594E04-265D-4956-8C59-D01661257F83}">
      <dgm:prSet/>
      <dgm:spPr/>
      <dgm:t>
        <a:bodyPr/>
        <a:lstStyle/>
        <a:p>
          <a:endParaRPr lang="en-US">
            <a:latin typeface="Arial" panose="020B0604020202020204" pitchFamily="34" charset="0"/>
            <a:cs typeface="Arial" panose="020B0604020202020204" pitchFamily="34" charset="0"/>
          </a:endParaRPr>
        </a:p>
      </dgm:t>
    </dgm:pt>
    <dgm:pt modelId="{7D4C7401-778E-43F7-A629-77516C2631D3}" type="sibTrans" cxnId="{76594E04-265D-4956-8C59-D01661257F83}">
      <dgm:prSet/>
      <dgm:spPr/>
      <dgm:t>
        <a:bodyPr/>
        <a:lstStyle/>
        <a:p>
          <a:endParaRPr lang="en-US">
            <a:latin typeface="Arial" panose="020B0604020202020204" pitchFamily="34" charset="0"/>
            <a:cs typeface="Arial" panose="020B0604020202020204" pitchFamily="34" charset="0"/>
          </a:endParaRPr>
        </a:p>
      </dgm:t>
    </dgm:pt>
    <dgm:pt modelId="{030C5E49-52C8-45B1-9B88-1DB4551705C0}">
      <dgm:prSet/>
      <dgm:spPr/>
      <dgm:t>
        <a:bodyPr/>
        <a:lstStyle/>
        <a:p>
          <a:pPr rtl="0"/>
          <a:r>
            <a:rPr lang="el-GR" smtClean="0">
              <a:latin typeface="Arial" panose="020B0604020202020204" pitchFamily="34" charset="0"/>
              <a:cs typeface="Arial" panose="020B0604020202020204" pitchFamily="34" charset="0"/>
            </a:rPr>
            <a:t>Έμφαση στη μηχανοκίνητη κυκλοφορία</a:t>
          </a:r>
          <a:endParaRPr lang="en-US">
            <a:latin typeface="Arial" panose="020B0604020202020204" pitchFamily="34" charset="0"/>
            <a:cs typeface="Arial" panose="020B0604020202020204" pitchFamily="34" charset="0"/>
          </a:endParaRPr>
        </a:p>
      </dgm:t>
    </dgm:pt>
    <dgm:pt modelId="{9F6B450D-DB62-4B97-9EBA-C8D98DBF6422}" type="parTrans" cxnId="{BF369248-FC2A-4FD9-ABA3-FF50B6B6823B}">
      <dgm:prSet/>
      <dgm:spPr/>
      <dgm:t>
        <a:bodyPr/>
        <a:lstStyle/>
        <a:p>
          <a:endParaRPr lang="en-US">
            <a:latin typeface="Arial" panose="020B0604020202020204" pitchFamily="34" charset="0"/>
            <a:cs typeface="Arial" panose="020B0604020202020204" pitchFamily="34" charset="0"/>
          </a:endParaRPr>
        </a:p>
      </dgm:t>
    </dgm:pt>
    <dgm:pt modelId="{75A325AF-E34F-4974-8067-5B75386FD3E5}" type="sibTrans" cxnId="{BF369248-FC2A-4FD9-ABA3-FF50B6B6823B}">
      <dgm:prSet/>
      <dgm:spPr/>
      <dgm:t>
        <a:bodyPr/>
        <a:lstStyle/>
        <a:p>
          <a:endParaRPr lang="en-US">
            <a:latin typeface="Arial" panose="020B0604020202020204" pitchFamily="34" charset="0"/>
            <a:cs typeface="Arial" panose="020B0604020202020204" pitchFamily="34" charset="0"/>
          </a:endParaRPr>
        </a:p>
      </dgm:t>
    </dgm:pt>
    <dgm:pt modelId="{05A6BFFF-20C6-43D8-8C8B-BB4A11DF0BB1}">
      <dgm:prSet/>
      <dgm:spPr/>
      <dgm:t>
        <a:bodyPr/>
        <a:lstStyle/>
        <a:p>
          <a:pPr rtl="0"/>
          <a:r>
            <a:rPr lang="el-GR" dirty="0" smtClean="0">
              <a:latin typeface="Arial" panose="020B0604020202020204" pitchFamily="34" charset="0"/>
              <a:cs typeface="Arial" panose="020B0604020202020204" pitchFamily="34" charset="0"/>
            </a:rPr>
            <a:t>Βασικός στόχος: Κυκλοφοριακή ικανότητα και ταχύτητα</a:t>
          </a:r>
          <a:endParaRPr lang="en-US" dirty="0">
            <a:latin typeface="Arial" panose="020B0604020202020204" pitchFamily="34" charset="0"/>
            <a:cs typeface="Arial" panose="020B0604020202020204" pitchFamily="34" charset="0"/>
          </a:endParaRPr>
        </a:p>
      </dgm:t>
    </dgm:pt>
    <dgm:pt modelId="{B7B4756D-69A9-4D79-AA2A-70B1BB11C3EC}" type="parTrans" cxnId="{0CEC404B-6AD7-4AC3-8DCE-93159B3A481D}">
      <dgm:prSet/>
      <dgm:spPr/>
      <dgm:t>
        <a:bodyPr/>
        <a:lstStyle/>
        <a:p>
          <a:endParaRPr lang="en-US">
            <a:latin typeface="Arial" panose="020B0604020202020204" pitchFamily="34" charset="0"/>
            <a:cs typeface="Arial" panose="020B0604020202020204" pitchFamily="34" charset="0"/>
          </a:endParaRPr>
        </a:p>
      </dgm:t>
    </dgm:pt>
    <dgm:pt modelId="{D47BD7D9-2618-4B69-8F05-3727DB4AD269}" type="sibTrans" cxnId="{0CEC404B-6AD7-4AC3-8DCE-93159B3A481D}">
      <dgm:prSet/>
      <dgm:spPr/>
      <dgm:t>
        <a:bodyPr/>
        <a:lstStyle/>
        <a:p>
          <a:endParaRPr lang="en-US">
            <a:latin typeface="Arial" panose="020B0604020202020204" pitchFamily="34" charset="0"/>
            <a:cs typeface="Arial" panose="020B0604020202020204" pitchFamily="34" charset="0"/>
          </a:endParaRPr>
        </a:p>
      </dgm:t>
    </dgm:pt>
    <dgm:pt modelId="{3617FF00-21B7-4E89-94DA-8CD64AE360D7}">
      <dgm:prSet/>
      <dgm:spPr/>
      <dgm:t>
        <a:bodyPr/>
        <a:lstStyle/>
        <a:p>
          <a:pPr rtl="0"/>
          <a:r>
            <a:rPr lang="el-GR" dirty="0" err="1" smtClean="0">
              <a:latin typeface="Arial" panose="020B0604020202020204" pitchFamily="34" charset="0"/>
              <a:cs typeface="Arial" panose="020B0604020202020204" pitchFamily="34" charset="0"/>
            </a:rPr>
            <a:t>Βραχυ</a:t>
          </a:r>
          <a:r>
            <a:rPr lang="el-GR" dirty="0" smtClean="0">
              <a:latin typeface="Arial" panose="020B0604020202020204" pitchFamily="34" charset="0"/>
              <a:cs typeface="Arial" panose="020B0604020202020204" pitchFamily="34" charset="0"/>
            </a:rPr>
            <a:t>-</a:t>
          </a:r>
          <a:r>
            <a:rPr lang="el-GR" dirty="0" err="1" smtClean="0">
              <a:latin typeface="Arial" panose="020B0604020202020204" pitchFamily="34" charset="0"/>
              <a:cs typeface="Arial" panose="020B0604020202020204" pitchFamily="34" charset="0"/>
            </a:rPr>
            <a:t>μεσο</a:t>
          </a:r>
          <a:r>
            <a:rPr lang="el-GR" dirty="0" smtClean="0">
              <a:latin typeface="Arial" panose="020B0604020202020204" pitchFamily="34" charset="0"/>
              <a:cs typeface="Arial" panose="020B0604020202020204" pitchFamily="34" charset="0"/>
            </a:rPr>
            <a:t>-</a:t>
          </a:r>
          <a:r>
            <a:rPr lang="el-GR" dirty="0" err="1" smtClean="0">
              <a:latin typeface="Arial" panose="020B0604020202020204" pitchFamily="34" charset="0"/>
              <a:cs typeface="Arial" panose="020B0604020202020204" pitchFamily="34" charset="0"/>
            </a:rPr>
            <a:t>πρόθεσμος</a:t>
          </a:r>
          <a:r>
            <a:rPr lang="el-GR" dirty="0" smtClean="0">
              <a:latin typeface="Arial" panose="020B0604020202020204" pitchFamily="34" charset="0"/>
              <a:cs typeface="Arial" panose="020B0604020202020204" pitchFamily="34" charset="0"/>
            </a:rPr>
            <a:t> σχεδιασμός</a:t>
          </a:r>
          <a:endParaRPr lang="en-US" dirty="0">
            <a:latin typeface="Arial" panose="020B0604020202020204" pitchFamily="34" charset="0"/>
            <a:cs typeface="Arial" panose="020B0604020202020204" pitchFamily="34" charset="0"/>
          </a:endParaRPr>
        </a:p>
      </dgm:t>
    </dgm:pt>
    <dgm:pt modelId="{19FA718F-7F2D-488F-ACF7-EFFC47BE8331}" type="parTrans" cxnId="{FE23E613-A408-436F-95E3-7F0DAD0A7F96}">
      <dgm:prSet/>
      <dgm:spPr/>
      <dgm:t>
        <a:bodyPr/>
        <a:lstStyle/>
        <a:p>
          <a:endParaRPr lang="en-US">
            <a:latin typeface="Arial" panose="020B0604020202020204" pitchFamily="34" charset="0"/>
            <a:cs typeface="Arial" panose="020B0604020202020204" pitchFamily="34" charset="0"/>
          </a:endParaRPr>
        </a:p>
      </dgm:t>
    </dgm:pt>
    <dgm:pt modelId="{D2E2328A-9C49-4CF9-8D4A-075DF508E43D}" type="sibTrans" cxnId="{FE23E613-A408-436F-95E3-7F0DAD0A7F96}">
      <dgm:prSet/>
      <dgm:spPr/>
      <dgm:t>
        <a:bodyPr/>
        <a:lstStyle/>
        <a:p>
          <a:endParaRPr lang="en-US">
            <a:latin typeface="Arial" panose="020B0604020202020204" pitchFamily="34" charset="0"/>
            <a:cs typeface="Arial" panose="020B0604020202020204" pitchFamily="34" charset="0"/>
          </a:endParaRPr>
        </a:p>
      </dgm:t>
    </dgm:pt>
    <dgm:pt modelId="{32306653-1660-4EDF-9EDD-3CB81FF9F447}">
      <dgm:prSet/>
      <dgm:spPr/>
      <dgm:t>
        <a:bodyPr/>
        <a:lstStyle/>
        <a:p>
          <a:pPr rtl="0"/>
          <a:r>
            <a:rPr lang="el-GR" smtClean="0">
              <a:latin typeface="Arial" panose="020B0604020202020204" pitchFamily="34" charset="0"/>
              <a:cs typeface="Arial" panose="020B0604020202020204" pitchFamily="34" charset="0"/>
            </a:rPr>
            <a:t>Διοικητικά όρια</a:t>
          </a:r>
          <a:endParaRPr lang="en-US">
            <a:latin typeface="Arial" panose="020B0604020202020204" pitchFamily="34" charset="0"/>
            <a:cs typeface="Arial" panose="020B0604020202020204" pitchFamily="34" charset="0"/>
          </a:endParaRPr>
        </a:p>
      </dgm:t>
    </dgm:pt>
    <dgm:pt modelId="{BE3BF599-33E8-4A31-8BAD-9817ACEE3821}" type="parTrans" cxnId="{BE550648-275E-4678-AA28-84E6DBAF2A21}">
      <dgm:prSet/>
      <dgm:spPr/>
      <dgm:t>
        <a:bodyPr/>
        <a:lstStyle/>
        <a:p>
          <a:endParaRPr lang="en-US">
            <a:latin typeface="Arial" panose="020B0604020202020204" pitchFamily="34" charset="0"/>
            <a:cs typeface="Arial" panose="020B0604020202020204" pitchFamily="34" charset="0"/>
          </a:endParaRPr>
        </a:p>
      </dgm:t>
    </dgm:pt>
    <dgm:pt modelId="{BDCF6619-903D-42FE-A515-8B9C8CE96A15}" type="sibTrans" cxnId="{BE550648-275E-4678-AA28-84E6DBAF2A21}">
      <dgm:prSet/>
      <dgm:spPr/>
      <dgm:t>
        <a:bodyPr/>
        <a:lstStyle/>
        <a:p>
          <a:endParaRPr lang="en-US">
            <a:latin typeface="Arial" panose="020B0604020202020204" pitchFamily="34" charset="0"/>
            <a:cs typeface="Arial" panose="020B0604020202020204" pitchFamily="34" charset="0"/>
          </a:endParaRPr>
        </a:p>
      </dgm:t>
    </dgm:pt>
    <dgm:pt modelId="{9B9F1208-A240-472C-B050-3890324EDAA4}">
      <dgm:prSet/>
      <dgm:spPr/>
      <dgm:t>
        <a:bodyPr/>
        <a:lstStyle/>
        <a:p>
          <a:pPr rtl="0"/>
          <a:r>
            <a:rPr lang="el-GR" smtClean="0">
              <a:latin typeface="Arial" panose="020B0604020202020204" pitchFamily="34" charset="0"/>
              <a:cs typeface="Arial" panose="020B0604020202020204" pitchFamily="34" charset="0"/>
            </a:rPr>
            <a:t>Κυρίως Συγκοινωνιολόγοι Μηχανικοί </a:t>
          </a:r>
          <a:endParaRPr lang="en-US">
            <a:latin typeface="Arial" panose="020B0604020202020204" pitchFamily="34" charset="0"/>
            <a:cs typeface="Arial" panose="020B0604020202020204" pitchFamily="34" charset="0"/>
          </a:endParaRPr>
        </a:p>
      </dgm:t>
    </dgm:pt>
    <dgm:pt modelId="{39375398-4D0B-48A8-9E6D-39C6C7E691E3}" type="parTrans" cxnId="{5CE11E1D-EC92-4412-93BF-AE32EF22C7E9}">
      <dgm:prSet/>
      <dgm:spPr/>
      <dgm:t>
        <a:bodyPr/>
        <a:lstStyle/>
        <a:p>
          <a:endParaRPr lang="en-US">
            <a:latin typeface="Arial" panose="020B0604020202020204" pitchFamily="34" charset="0"/>
            <a:cs typeface="Arial" panose="020B0604020202020204" pitchFamily="34" charset="0"/>
          </a:endParaRPr>
        </a:p>
      </dgm:t>
    </dgm:pt>
    <dgm:pt modelId="{AC20A167-4E18-406B-ACD1-CEFF0DB0119D}" type="sibTrans" cxnId="{5CE11E1D-EC92-4412-93BF-AE32EF22C7E9}">
      <dgm:prSet/>
      <dgm:spPr/>
      <dgm:t>
        <a:bodyPr/>
        <a:lstStyle/>
        <a:p>
          <a:endParaRPr lang="en-US">
            <a:latin typeface="Arial" panose="020B0604020202020204" pitchFamily="34" charset="0"/>
            <a:cs typeface="Arial" panose="020B0604020202020204" pitchFamily="34" charset="0"/>
          </a:endParaRPr>
        </a:p>
      </dgm:t>
    </dgm:pt>
    <dgm:pt modelId="{A01032A5-B580-44A9-ADA8-49D5DC8267F0}">
      <dgm:prSet/>
      <dgm:spPr/>
      <dgm:t>
        <a:bodyPr/>
        <a:lstStyle/>
        <a:p>
          <a:pPr rtl="0"/>
          <a:r>
            <a:rPr lang="el-GR" smtClean="0">
              <a:latin typeface="Arial" panose="020B0604020202020204" pitchFamily="34" charset="0"/>
              <a:cs typeface="Arial" panose="020B0604020202020204" pitchFamily="34" charset="0"/>
            </a:rPr>
            <a:t>Έμφαση στις υποδομές</a:t>
          </a:r>
          <a:endParaRPr lang="en-US">
            <a:latin typeface="Arial" panose="020B0604020202020204" pitchFamily="34" charset="0"/>
            <a:cs typeface="Arial" panose="020B0604020202020204" pitchFamily="34" charset="0"/>
          </a:endParaRPr>
        </a:p>
      </dgm:t>
    </dgm:pt>
    <dgm:pt modelId="{B3EE9160-16A5-44B8-801E-BCB1CFBCBA8A}" type="parTrans" cxnId="{FB8B0245-DA76-4173-B221-68C5135969ED}">
      <dgm:prSet/>
      <dgm:spPr/>
      <dgm:t>
        <a:bodyPr/>
        <a:lstStyle/>
        <a:p>
          <a:endParaRPr lang="en-US">
            <a:latin typeface="Arial" panose="020B0604020202020204" pitchFamily="34" charset="0"/>
            <a:cs typeface="Arial" panose="020B0604020202020204" pitchFamily="34" charset="0"/>
          </a:endParaRPr>
        </a:p>
      </dgm:t>
    </dgm:pt>
    <dgm:pt modelId="{5C66FA0D-158C-4CEC-AA50-236B679FB3F0}" type="sibTrans" cxnId="{FB8B0245-DA76-4173-B221-68C5135969ED}">
      <dgm:prSet/>
      <dgm:spPr/>
      <dgm:t>
        <a:bodyPr/>
        <a:lstStyle/>
        <a:p>
          <a:endParaRPr lang="en-US">
            <a:latin typeface="Arial" panose="020B0604020202020204" pitchFamily="34" charset="0"/>
            <a:cs typeface="Arial" panose="020B0604020202020204" pitchFamily="34" charset="0"/>
          </a:endParaRPr>
        </a:p>
      </dgm:t>
    </dgm:pt>
    <dgm:pt modelId="{DA5FFD98-9C92-43E1-BDE7-BDB613A9CBF8}">
      <dgm:prSet/>
      <dgm:spPr/>
      <dgm:t>
        <a:bodyPr/>
        <a:lstStyle/>
        <a:p>
          <a:pPr rtl="0"/>
          <a:r>
            <a:rPr lang="el-GR" smtClean="0">
              <a:latin typeface="Arial" panose="020B0604020202020204" pitchFamily="34" charset="0"/>
              <a:cs typeface="Arial" panose="020B0604020202020204" pitchFamily="34" charset="0"/>
            </a:rPr>
            <a:t>Εντολές από Αιρετούς και σχεδιασμός από Ειδικούς</a:t>
          </a:r>
          <a:endParaRPr lang="en-US">
            <a:latin typeface="Arial" panose="020B0604020202020204" pitchFamily="34" charset="0"/>
            <a:cs typeface="Arial" panose="020B0604020202020204" pitchFamily="34" charset="0"/>
          </a:endParaRPr>
        </a:p>
      </dgm:t>
    </dgm:pt>
    <dgm:pt modelId="{80279C14-E629-4008-B003-B91700B02EBC}" type="parTrans" cxnId="{613DA37D-0FE2-4E59-AF1A-9D65D6685C53}">
      <dgm:prSet/>
      <dgm:spPr/>
      <dgm:t>
        <a:bodyPr/>
        <a:lstStyle/>
        <a:p>
          <a:endParaRPr lang="en-US">
            <a:latin typeface="Arial" panose="020B0604020202020204" pitchFamily="34" charset="0"/>
            <a:cs typeface="Arial" panose="020B0604020202020204" pitchFamily="34" charset="0"/>
          </a:endParaRPr>
        </a:p>
      </dgm:t>
    </dgm:pt>
    <dgm:pt modelId="{76E614E1-0598-44CA-A9F3-0B7B0B28E1D4}" type="sibTrans" cxnId="{613DA37D-0FE2-4E59-AF1A-9D65D6685C53}">
      <dgm:prSet/>
      <dgm:spPr/>
      <dgm:t>
        <a:bodyPr/>
        <a:lstStyle/>
        <a:p>
          <a:endParaRPr lang="en-US">
            <a:latin typeface="Arial" panose="020B0604020202020204" pitchFamily="34" charset="0"/>
            <a:cs typeface="Arial" panose="020B0604020202020204" pitchFamily="34" charset="0"/>
          </a:endParaRPr>
        </a:p>
      </dgm:t>
    </dgm:pt>
    <dgm:pt modelId="{E7D81D4E-EF9E-45B9-B2E5-9A8A961BEFEE}">
      <dgm:prSet/>
      <dgm:spPr/>
      <dgm:t>
        <a:bodyPr/>
        <a:lstStyle/>
        <a:p>
          <a:pPr rtl="0"/>
          <a:r>
            <a:rPr lang="el-GR" dirty="0" smtClean="0">
              <a:latin typeface="Arial" panose="020B0604020202020204" pitchFamily="34" charset="0"/>
              <a:cs typeface="Arial" panose="020B0604020202020204" pitchFamily="34" charset="0"/>
            </a:rPr>
            <a:t>Έμφαση στα μέσα μεταφοράς</a:t>
          </a:r>
          <a:endParaRPr lang="en-US" dirty="0">
            <a:latin typeface="Arial" panose="020B0604020202020204" pitchFamily="34" charset="0"/>
            <a:cs typeface="Arial" panose="020B0604020202020204" pitchFamily="34" charset="0"/>
          </a:endParaRPr>
        </a:p>
      </dgm:t>
    </dgm:pt>
    <dgm:pt modelId="{71F14FBE-75FC-48C4-9BF2-260486479BB6}" type="sibTrans" cxnId="{F4342221-9F21-4812-BAA5-174E01C38415}">
      <dgm:prSet/>
      <dgm:spPr/>
      <dgm:t>
        <a:bodyPr/>
        <a:lstStyle/>
        <a:p>
          <a:endParaRPr lang="en-US">
            <a:latin typeface="Arial" panose="020B0604020202020204" pitchFamily="34" charset="0"/>
            <a:cs typeface="Arial" panose="020B0604020202020204" pitchFamily="34" charset="0"/>
          </a:endParaRPr>
        </a:p>
      </dgm:t>
    </dgm:pt>
    <dgm:pt modelId="{B9E41253-2207-4F8A-B941-8A9C0D4A8237}" type="parTrans" cxnId="{F4342221-9F21-4812-BAA5-174E01C38415}">
      <dgm:prSet/>
      <dgm:spPr/>
      <dgm:t>
        <a:bodyPr/>
        <a:lstStyle/>
        <a:p>
          <a:endParaRPr lang="en-US">
            <a:latin typeface="Arial" panose="020B0604020202020204" pitchFamily="34" charset="0"/>
            <a:cs typeface="Arial" panose="020B0604020202020204" pitchFamily="34" charset="0"/>
          </a:endParaRPr>
        </a:p>
      </dgm:t>
    </dgm:pt>
    <dgm:pt modelId="{6793C09A-2511-416B-8E40-E52D35881DEB}" type="pres">
      <dgm:prSet presAssocID="{6EDED524-3A06-47C5-88D3-71BAC6E22C73}" presName="Name0" presStyleCnt="0">
        <dgm:presLayoutVars>
          <dgm:dir/>
          <dgm:animLvl val="lvl"/>
          <dgm:resizeHandles val="exact"/>
        </dgm:presLayoutVars>
      </dgm:prSet>
      <dgm:spPr/>
      <dgm:t>
        <a:bodyPr/>
        <a:lstStyle/>
        <a:p>
          <a:endParaRPr lang="en-US"/>
        </a:p>
      </dgm:t>
    </dgm:pt>
    <dgm:pt modelId="{932B435F-B226-4CBC-9B13-C288D5D4FD38}" type="pres">
      <dgm:prSet presAssocID="{F99DE72C-24A6-4708-A167-78D8A0678FB5}" presName="composite" presStyleCnt="0"/>
      <dgm:spPr/>
    </dgm:pt>
    <dgm:pt modelId="{F59C5AE0-5F89-49DA-823D-274659222B71}" type="pres">
      <dgm:prSet presAssocID="{F99DE72C-24A6-4708-A167-78D8A0678FB5}" presName="parTx" presStyleLbl="alignNode1" presStyleIdx="0" presStyleCnt="1">
        <dgm:presLayoutVars>
          <dgm:chMax val="0"/>
          <dgm:chPref val="0"/>
          <dgm:bulletEnabled val="1"/>
        </dgm:presLayoutVars>
      </dgm:prSet>
      <dgm:spPr/>
      <dgm:t>
        <a:bodyPr/>
        <a:lstStyle/>
        <a:p>
          <a:endParaRPr lang="en-US"/>
        </a:p>
      </dgm:t>
    </dgm:pt>
    <dgm:pt modelId="{2AB3C377-1327-4636-ACF8-38C99C63168F}" type="pres">
      <dgm:prSet presAssocID="{F99DE72C-24A6-4708-A167-78D8A0678FB5}" presName="desTx" presStyleLbl="alignAccFollowNode1" presStyleIdx="0" presStyleCnt="1">
        <dgm:presLayoutVars>
          <dgm:bulletEnabled val="1"/>
        </dgm:presLayoutVars>
      </dgm:prSet>
      <dgm:spPr/>
      <dgm:t>
        <a:bodyPr/>
        <a:lstStyle/>
        <a:p>
          <a:endParaRPr lang="en-US"/>
        </a:p>
      </dgm:t>
    </dgm:pt>
  </dgm:ptLst>
  <dgm:cxnLst>
    <dgm:cxn modelId="{047BB4F5-5FE9-4210-BB45-D48ECE547374}" type="presOf" srcId="{A01032A5-B580-44A9-ADA8-49D5DC8267F0}" destId="{2AB3C377-1327-4636-ACF8-38C99C63168F}" srcOrd="0" destOrd="6" presId="urn:microsoft.com/office/officeart/2005/8/layout/hList1"/>
    <dgm:cxn modelId="{5CE11E1D-EC92-4412-93BF-AE32EF22C7E9}" srcId="{F99DE72C-24A6-4708-A167-78D8A0678FB5}" destId="{9B9F1208-A240-472C-B050-3890324EDAA4}" srcOrd="5" destOrd="0" parTransId="{39375398-4D0B-48A8-9E6D-39C6C7E691E3}" sibTransId="{AC20A167-4E18-406B-ACD1-CEFF0DB0119D}"/>
    <dgm:cxn modelId="{4934AC26-410C-4B8E-BCD4-3AF33111A7AB}" type="presOf" srcId="{32306653-1660-4EDF-9EDD-3CB81FF9F447}" destId="{2AB3C377-1327-4636-ACF8-38C99C63168F}" srcOrd="0" destOrd="4" presId="urn:microsoft.com/office/officeart/2005/8/layout/hList1"/>
    <dgm:cxn modelId="{BBA7E230-3E79-4CB6-8295-50E1C828640F}" type="presOf" srcId="{E7D81D4E-EF9E-45B9-B2E5-9A8A961BEFEE}" destId="{2AB3C377-1327-4636-ACF8-38C99C63168F}" srcOrd="0" destOrd="2" presId="urn:microsoft.com/office/officeart/2005/8/layout/hList1"/>
    <dgm:cxn modelId="{BF369248-FC2A-4FD9-ABA3-FF50B6B6823B}" srcId="{F99DE72C-24A6-4708-A167-78D8A0678FB5}" destId="{030C5E49-52C8-45B1-9B88-1DB4551705C0}" srcOrd="0" destOrd="0" parTransId="{9F6B450D-DB62-4B97-9EBA-C8D98DBF6422}" sibTransId="{75A325AF-E34F-4974-8067-5B75386FD3E5}"/>
    <dgm:cxn modelId="{6C84178D-BC41-4B10-9CB1-5567C14F6F2C}" type="presOf" srcId="{05A6BFFF-20C6-43D8-8C8B-BB4A11DF0BB1}" destId="{2AB3C377-1327-4636-ACF8-38C99C63168F}" srcOrd="0" destOrd="1" presId="urn:microsoft.com/office/officeart/2005/8/layout/hList1"/>
    <dgm:cxn modelId="{377FC501-8FB0-4322-BC36-CB91B450CDE0}" type="presOf" srcId="{DA5FFD98-9C92-43E1-BDE7-BDB613A9CBF8}" destId="{2AB3C377-1327-4636-ACF8-38C99C63168F}" srcOrd="0" destOrd="7" presId="urn:microsoft.com/office/officeart/2005/8/layout/hList1"/>
    <dgm:cxn modelId="{0CEC404B-6AD7-4AC3-8DCE-93159B3A481D}" srcId="{F99DE72C-24A6-4708-A167-78D8A0678FB5}" destId="{05A6BFFF-20C6-43D8-8C8B-BB4A11DF0BB1}" srcOrd="1" destOrd="0" parTransId="{B7B4756D-69A9-4D79-AA2A-70B1BB11C3EC}" sibTransId="{D47BD7D9-2618-4B69-8F05-3727DB4AD269}"/>
    <dgm:cxn modelId="{090D328D-8ED5-4662-BEED-3A9F6753B911}" type="presOf" srcId="{9B9F1208-A240-472C-B050-3890324EDAA4}" destId="{2AB3C377-1327-4636-ACF8-38C99C63168F}" srcOrd="0" destOrd="5" presId="urn:microsoft.com/office/officeart/2005/8/layout/hList1"/>
    <dgm:cxn modelId="{9A686B42-29EF-4A0E-BF14-957BB3B04E85}" type="presOf" srcId="{F99DE72C-24A6-4708-A167-78D8A0678FB5}" destId="{F59C5AE0-5F89-49DA-823D-274659222B71}" srcOrd="0" destOrd="0" presId="urn:microsoft.com/office/officeart/2005/8/layout/hList1"/>
    <dgm:cxn modelId="{F4342221-9F21-4812-BAA5-174E01C38415}" srcId="{F99DE72C-24A6-4708-A167-78D8A0678FB5}" destId="{E7D81D4E-EF9E-45B9-B2E5-9A8A961BEFEE}" srcOrd="2" destOrd="0" parTransId="{B9E41253-2207-4F8A-B941-8A9C0D4A8237}" sibTransId="{71F14FBE-75FC-48C4-9BF2-260486479BB6}"/>
    <dgm:cxn modelId="{FE23E613-A408-436F-95E3-7F0DAD0A7F96}" srcId="{F99DE72C-24A6-4708-A167-78D8A0678FB5}" destId="{3617FF00-21B7-4E89-94DA-8CD64AE360D7}" srcOrd="3" destOrd="0" parTransId="{19FA718F-7F2D-488F-ACF7-EFFC47BE8331}" sibTransId="{D2E2328A-9C49-4CF9-8D4A-075DF508E43D}"/>
    <dgm:cxn modelId="{FB8B0245-DA76-4173-B221-68C5135969ED}" srcId="{F99DE72C-24A6-4708-A167-78D8A0678FB5}" destId="{A01032A5-B580-44A9-ADA8-49D5DC8267F0}" srcOrd="6" destOrd="0" parTransId="{B3EE9160-16A5-44B8-801E-BCB1CFBCBA8A}" sibTransId="{5C66FA0D-158C-4CEC-AA50-236B679FB3F0}"/>
    <dgm:cxn modelId="{50A016CD-3BB6-4435-8829-3568ABEF73CC}" type="presOf" srcId="{6EDED524-3A06-47C5-88D3-71BAC6E22C73}" destId="{6793C09A-2511-416B-8E40-E52D35881DEB}" srcOrd="0" destOrd="0" presId="urn:microsoft.com/office/officeart/2005/8/layout/hList1"/>
    <dgm:cxn modelId="{76594E04-265D-4956-8C59-D01661257F83}" srcId="{6EDED524-3A06-47C5-88D3-71BAC6E22C73}" destId="{F99DE72C-24A6-4708-A167-78D8A0678FB5}" srcOrd="0" destOrd="0" parTransId="{0133EDB8-BA99-406B-9696-F470C78CA29F}" sibTransId="{7D4C7401-778E-43F7-A629-77516C2631D3}"/>
    <dgm:cxn modelId="{BF02C108-218B-417E-8E99-73663694772A}" type="presOf" srcId="{030C5E49-52C8-45B1-9B88-1DB4551705C0}" destId="{2AB3C377-1327-4636-ACF8-38C99C63168F}" srcOrd="0" destOrd="0" presId="urn:microsoft.com/office/officeart/2005/8/layout/hList1"/>
    <dgm:cxn modelId="{9272100A-705C-4EC4-A887-058006DA11B3}" type="presOf" srcId="{3617FF00-21B7-4E89-94DA-8CD64AE360D7}" destId="{2AB3C377-1327-4636-ACF8-38C99C63168F}" srcOrd="0" destOrd="3" presId="urn:microsoft.com/office/officeart/2005/8/layout/hList1"/>
    <dgm:cxn modelId="{613DA37D-0FE2-4E59-AF1A-9D65D6685C53}" srcId="{F99DE72C-24A6-4708-A167-78D8A0678FB5}" destId="{DA5FFD98-9C92-43E1-BDE7-BDB613A9CBF8}" srcOrd="7" destOrd="0" parTransId="{80279C14-E629-4008-B003-B91700B02EBC}" sibTransId="{76E614E1-0598-44CA-A9F3-0B7B0B28E1D4}"/>
    <dgm:cxn modelId="{BE550648-275E-4678-AA28-84E6DBAF2A21}" srcId="{F99DE72C-24A6-4708-A167-78D8A0678FB5}" destId="{32306653-1660-4EDF-9EDD-3CB81FF9F447}" srcOrd="4" destOrd="0" parTransId="{BE3BF599-33E8-4A31-8BAD-9817ACEE3821}" sibTransId="{BDCF6619-903D-42FE-A515-8B9C8CE96A15}"/>
    <dgm:cxn modelId="{F5AFFCF7-F2F6-4480-B339-3003F076F768}" type="presParOf" srcId="{6793C09A-2511-416B-8E40-E52D35881DEB}" destId="{932B435F-B226-4CBC-9B13-C288D5D4FD38}" srcOrd="0" destOrd="0" presId="urn:microsoft.com/office/officeart/2005/8/layout/hList1"/>
    <dgm:cxn modelId="{6B2FEE29-673C-4131-A5F5-334D6770FB16}" type="presParOf" srcId="{932B435F-B226-4CBC-9B13-C288D5D4FD38}" destId="{F59C5AE0-5F89-49DA-823D-274659222B71}" srcOrd="0" destOrd="0" presId="urn:microsoft.com/office/officeart/2005/8/layout/hList1"/>
    <dgm:cxn modelId="{EA334507-F6BE-4FB5-95FD-1C0481F401CC}" type="presParOf" srcId="{932B435F-B226-4CBC-9B13-C288D5D4FD38}" destId="{2AB3C377-1327-4636-ACF8-38C99C63168F}"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3226BB-43F4-42AA-8CF3-2E0AC38EDF01}"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3A498655-C245-4BCE-A7E7-CE7B12AC4075}">
      <dgm:prSet/>
      <dgm:spPr/>
      <dgm:t>
        <a:bodyPr/>
        <a:lstStyle/>
        <a:p>
          <a:pPr rtl="0" eaLnBrk="1" latinLnBrk="0" hangingPunct="1"/>
          <a:r>
            <a:rPr lang="el-GR" dirty="0" smtClean="0"/>
            <a:t>Στρατηγική Ευρωπαϊκής Επιτροπής: Λευκή </a:t>
          </a:r>
          <a:r>
            <a:rPr lang="el-GR" dirty="0"/>
            <a:t>Βίβλος </a:t>
          </a:r>
          <a:r>
            <a:rPr lang="el-GR" dirty="0" smtClean="0"/>
            <a:t>Μεταφορών 2011</a:t>
          </a:r>
          <a:endParaRPr lang="en-GB" dirty="0"/>
        </a:p>
      </dgm:t>
    </dgm:pt>
    <dgm:pt modelId="{F2CCE29C-302B-47F6-ACA7-932F7C417691}" type="parTrans" cxnId="{FACB3203-ADCA-4E88-B890-D6B8C8F370B5}">
      <dgm:prSet/>
      <dgm:spPr/>
      <dgm:t>
        <a:bodyPr/>
        <a:lstStyle/>
        <a:p>
          <a:endParaRPr lang="el-GR"/>
        </a:p>
      </dgm:t>
    </dgm:pt>
    <dgm:pt modelId="{A1A40E74-3518-4828-8A8B-8F1C61648004}" type="sibTrans" cxnId="{FACB3203-ADCA-4E88-B890-D6B8C8F370B5}">
      <dgm:prSet/>
      <dgm:spPr/>
      <dgm:t>
        <a:bodyPr/>
        <a:lstStyle/>
        <a:p>
          <a:endParaRPr lang="el-GR"/>
        </a:p>
      </dgm:t>
    </dgm:pt>
    <dgm:pt modelId="{93A3B50E-F004-421C-8E19-F7A9FDD27504}">
      <dgm:prSet/>
      <dgm:spPr/>
      <dgm:t>
        <a:bodyPr/>
        <a:lstStyle/>
        <a:p>
          <a:pPr rtl="0" eaLnBrk="1" latinLnBrk="0" hangingPunct="1"/>
          <a:r>
            <a:rPr lang="el-GR" dirty="0"/>
            <a:t>Θέσπιση ΣΒΑΚ ως υποχρεωτικά από κράτη μέλη για πόλεις μεσαίου ή μεγάλου μεγέθους</a:t>
          </a:r>
          <a:r>
            <a:rPr lang="en-GB" dirty="0"/>
            <a:t> (</a:t>
          </a:r>
          <a:r>
            <a:rPr lang="el-GR" dirty="0"/>
            <a:t>ανακοίνωση Ευρωπαϊκής Επιτροπής 913/17.12.2013)</a:t>
          </a:r>
          <a:endParaRPr lang="en-GB" dirty="0"/>
        </a:p>
      </dgm:t>
    </dgm:pt>
    <dgm:pt modelId="{31CFF32A-9946-4E26-934E-E4BA42D63293}" type="parTrans" cxnId="{60875E76-D0FB-4CFD-A185-23A7C5C2EF2A}">
      <dgm:prSet/>
      <dgm:spPr/>
      <dgm:t>
        <a:bodyPr/>
        <a:lstStyle/>
        <a:p>
          <a:endParaRPr lang="el-GR"/>
        </a:p>
      </dgm:t>
    </dgm:pt>
    <dgm:pt modelId="{99272FAE-DDCE-4D11-9C3D-DAC7B72CCE34}" type="sibTrans" cxnId="{60875E76-D0FB-4CFD-A185-23A7C5C2EF2A}">
      <dgm:prSet/>
      <dgm:spPr/>
      <dgm:t>
        <a:bodyPr/>
        <a:lstStyle/>
        <a:p>
          <a:endParaRPr lang="el-GR"/>
        </a:p>
      </dgm:t>
    </dgm:pt>
    <dgm:pt modelId="{058038D5-4358-4B7F-9414-88972380EAE1}">
      <dgm:prSet/>
      <dgm:spPr/>
      <dgm:t>
        <a:bodyPr/>
        <a:lstStyle/>
        <a:p>
          <a:pPr rtl="0" eaLnBrk="1" latinLnBrk="0" hangingPunct="1"/>
          <a:r>
            <a:rPr lang="el-GR" dirty="0" smtClean="0"/>
            <a:t>Προτεραιότητα στη χρηματοδότηση </a:t>
          </a:r>
          <a:r>
            <a:rPr lang="el-GR" dirty="0"/>
            <a:t>συγκοινωνιακών </a:t>
          </a:r>
          <a:r>
            <a:rPr lang="el-GR" dirty="0" smtClean="0"/>
            <a:t>έργων </a:t>
          </a:r>
          <a:r>
            <a:rPr lang="el-GR" dirty="0"/>
            <a:t>εάν αυτά αποτελούν τμήμα του ΣΒΑΚ</a:t>
          </a:r>
          <a:endParaRPr lang="en-GB" dirty="0"/>
        </a:p>
      </dgm:t>
    </dgm:pt>
    <dgm:pt modelId="{C8172DA8-411F-417C-B142-61E4561A4576}" type="parTrans" cxnId="{19A4C107-16E1-4ACF-A650-8EE5FDA2D225}">
      <dgm:prSet/>
      <dgm:spPr/>
      <dgm:t>
        <a:bodyPr/>
        <a:lstStyle/>
        <a:p>
          <a:endParaRPr lang="el-GR"/>
        </a:p>
      </dgm:t>
    </dgm:pt>
    <dgm:pt modelId="{F0135E87-D78E-4052-BF7E-B9DEC04AAC40}" type="sibTrans" cxnId="{19A4C107-16E1-4ACF-A650-8EE5FDA2D225}">
      <dgm:prSet/>
      <dgm:spPr/>
      <dgm:t>
        <a:bodyPr/>
        <a:lstStyle/>
        <a:p>
          <a:endParaRPr lang="el-GR"/>
        </a:p>
      </dgm:t>
    </dgm:pt>
    <dgm:pt modelId="{59669A1C-628F-446E-863D-FABB356D7C08}" type="pres">
      <dgm:prSet presAssocID="{E33226BB-43F4-42AA-8CF3-2E0AC38EDF01}" presName="Name0" presStyleCnt="0">
        <dgm:presLayoutVars>
          <dgm:dir/>
          <dgm:animLvl val="lvl"/>
          <dgm:resizeHandles val="exact"/>
        </dgm:presLayoutVars>
      </dgm:prSet>
      <dgm:spPr/>
      <dgm:t>
        <a:bodyPr/>
        <a:lstStyle/>
        <a:p>
          <a:endParaRPr lang="el-GR"/>
        </a:p>
      </dgm:t>
    </dgm:pt>
    <dgm:pt modelId="{1E7CFC53-E6B9-44BE-8E51-3CDDFC29AA17}" type="pres">
      <dgm:prSet presAssocID="{058038D5-4358-4B7F-9414-88972380EAE1}" presName="boxAndChildren" presStyleCnt="0"/>
      <dgm:spPr/>
    </dgm:pt>
    <dgm:pt modelId="{99011D57-0E60-4F6A-B125-C2410A1E1F94}" type="pres">
      <dgm:prSet presAssocID="{058038D5-4358-4B7F-9414-88972380EAE1}" presName="parentTextBox" presStyleLbl="node1" presStyleIdx="0" presStyleCnt="3"/>
      <dgm:spPr/>
      <dgm:t>
        <a:bodyPr/>
        <a:lstStyle/>
        <a:p>
          <a:endParaRPr lang="el-GR"/>
        </a:p>
      </dgm:t>
    </dgm:pt>
    <dgm:pt modelId="{19DCEF5F-FA99-485E-95B9-46658CD94691}" type="pres">
      <dgm:prSet presAssocID="{99272FAE-DDCE-4D11-9C3D-DAC7B72CCE34}" presName="sp" presStyleCnt="0"/>
      <dgm:spPr/>
    </dgm:pt>
    <dgm:pt modelId="{DCC8CCBD-04FC-4703-B458-D3A5D7B9B0FB}" type="pres">
      <dgm:prSet presAssocID="{93A3B50E-F004-421C-8E19-F7A9FDD27504}" presName="arrowAndChildren" presStyleCnt="0"/>
      <dgm:spPr/>
    </dgm:pt>
    <dgm:pt modelId="{B2F3D4EA-E3BD-4F48-9829-DD68D6909845}" type="pres">
      <dgm:prSet presAssocID="{93A3B50E-F004-421C-8E19-F7A9FDD27504}" presName="parentTextArrow" presStyleLbl="node1" presStyleIdx="1" presStyleCnt="3"/>
      <dgm:spPr/>
      <dgm:t>
        <a:bodyPr/>
        <a:lstStyle/>
        <a:p>
          <a:endParaRPr lang="el-GR"/>
        </a:p>
      </dgm:t>
    </dgm:pt>
    <dgm:pt modelId="{10E85AFE-2DE7-433E-B2E5-656F1AA34103}" type="pres">
      <dgm:prSet presAssocID="{A1A40E74-3518-4828-8A8B-8F1C61648004}" presName="sp" presStyleCnt="0"/>
      <dgm:spPr/>
    </dgm:pt>
    <dgm:pt modelId="{5882DABA-D047-4E1B-BD0D-FC79A42AE8D6}" type="pres">
      <dgm:prSet presAssocID="{3A498655-C245-4BCE-A7E7-CE7B12AC4075}" presName="arrowAndChildren" presStyleCnt="0"/>
      <dgm:spPr/>
    </dgm:pt>
    <dgm:pt modelId="{C332CA06-7707-40CC-A7B9-F8D770E57CF5}" type="pres">
      <dgm:prSet presAssocID="{3A498655-C245-4BCE-A7E7-CE7B12AC4075}" presName="parentTextArrow" presStyleLbl="node1" presStyleIdx="2" presStyleCnt="3" custLinFactNeighborY="2790"/>
      <dgm:spPr/>
      <dgm:t>
        <a:bodyPr/>
        <a:lstStyle/>
        <a:p>
          <a:endParaRPr lang="el-GR"/>
        </a:p>
      </dgm:t>
    </dgm:pt>
  </dgm:ptLst>
  <dgm:cxnLst>
    <dgm:cxn modelId="{579E32DC-39D9-406B-8CE0-A59981413E98}" type="presOf" srcId="{058038D5-4358-4B7F-9414-88972380EAE1}" destId="{99011D57-0E60-4F6A-B125-C2410A1E1F94}" srcOrd="0" destOrd="0" presId="urn:microsoft.com/office/officeart/2005/8/layout/process4"/>
    <dgm:cxn modelId="{E75BC736-23F1-4D25-A631-E159464EBD3C}" type="presOf" srcId="{93A3B50E-F004-421C-8E19-F7A9FDD27504}" destId="{B2F3D4EA-E3BD-4F48-9829-DD68D6909845}" srcOrd="0" destOrd="0" presId="urn:microsoft.com/office/officeart/2005/8/layout/process4"/>
    <dgm:cxn modelId="{60875E76-D0FB-4CFD-A185-23A7C5C2EF2A}" srcId="{E33226BB-43F4-42AA-8CF3-2E0AC38EDF01}" destId="{93A3B50E-F004-421C-8E19-F7A9FDD27504}" srcOrd="1" destOrd="0" parTransId="{31CFF32A-9946-4E26-934E-E4BA42D63293}" sibTransId="{99272FAE-DDCE-4D11-9C3D-DAC7B72CCE34}"/>
    <dgm:cxn modelId="{5DD8F9B0-FBA5-481A-BB0D-EAEDC0711FA5}" type="presOf" srcId="{3A498655-C245-4BCE-A7E7-CE7B12AC4075}" destId="{C332CA06-7707-40CC-A7B9-F8D770E57CF5}" srcOrd="0" destOrd="0" presId="urn:microsoft.com/office/officeart/2005/8/layout/process4"/>
    <dgm:cxn modelId="{19A4C107-16E1-4ACF-A650-8EE5FDA2D225}" srcId="{E33226BB-43F4-42AA-8CF3-2E0AC38EDF01}" destId="{058038D5-4358-4B7F-9414-88972380EAE1}" srcOrd="2" destOrd="0" parTransId="{C8172DA8-411F-417C-B142-61E4561A4576}" sibTransId="{F0135E87-D78E-4052-BF7E-B9DEC04AAC40}"/>
    <dgm:cxn modelId="{9521866B-5E26-4900-97D8-ABE2B2C9BDD6}" type="presOf" srcId="{E33226BB-43F4-42AA-8CF3-2E0AC38EDF01}" destId="{59669A1C-628F-446E-863D-FABB356D7C08}" srcOrd="0" destOrd="0" presId="urn:microsoft.com/office/officeart/2005/8/layout/process4"/>
    <dgm:cxn modelId="{FACB3203-ADCA-4E88-B890-D6B8C8F370B5}" srcId="{E33226BB-43F4-42AA-8CF3-2E0AC38EDF01}" destId="{3A498655-C245-4BCE-A7E7-CE7B12AC4075}" srcOrd="0" destOrd="0" parTransId="{F2CCE29C-302B-47F6-ACA7-932F7C417691}" sibTransId="{A1A40E74-3518-4828-8A8B-8F1C61648004}"/>
    <dgm:cxn modelId="{39FA2831-316F-499D-8EE5-345141A4C408}" type="presParOf" srcId="{59669A1C-628F-446E-863D-FABB356D7C08}" destId="{1E7CFC53-E6B9-44BE-8E51-3CDDFC29AA17}" srcOrd="0" destOrd="0" presId="urn:microsoft.com/office/officeart/2005/8/layout/process4"/>
    <dgm:cxn modelId="{F20802FE-00DC-4981-8095-7AE219D27394}" type="presParOf" srcId="{1E7CFC53-E6B9-44BE-8E51-3CDDFC29AA17}" destId="{99011D57-0E60-4F6A-B125-C2410A1E1F94}" srcOrd="0" destOrd="0" presId="urn:microsoft.com/office/officeart/2005/8/layout/process4"/>
    <dgm:cxn modelId="{94DD614E-3FFE-430E-9955-2492674AB960}" type="presParOf" srcId="{59669A1C-628F-446E-863D-FABB356D7C08}" destId="{19DCEF5F-FA99-485E-95B9-46658CD94691}" srcOrd="1" destOrd="0" presId="urn:microsoft.com/office/officeart/2005/8/layout/process4"/>
    <dgm:cxn modelId="{237DC415-7BD6-4289-BF67-4195E4E71BD5}" type="presParOf" srcId="{59669A1C-628F-446E-863D-FABB356D7C08}" destId="{DCC8CCBD-04FC-4703-B458-D3A5D7B9B0FB}" srcOrd="2" destOrd="0" presId="urn:microsoft.com/office/officeart/2005/8/layout/process4"/>
    <dgm:cxn modelId="{FFCE7E15-D339-4F4A-ADC8-35E1F239276C}" type="presParOf" srcId="{DCC8CCBD-04FC-4703-B458-D3A5D7B9B0FB}" destId="{B2F3D4EA-E3BD-4F48-9829-DD68D6909845}" srcOrd="0" destOrd="0" presId="urn:microsoft.com/office/officeart/2005/8/layout/process4"/>
    <dgm:cxn modelId="{3C94BE04-DD79-4085-A06E-DB83E24843E2}" type="presParOf" srcId="{59669A1C-628F-446E-863D-FABB356D7C08}" destId="{10E85AFE-2DE7-433E-B2E5-656F1AA34103}" srcOrd="3" destOrd="0" presId="urn:microsoft.com/office/officeart/2005/8/layout/process4"/>
    <dgm:cxn modelId="{56E8B04A-0C08-48C1-BC70-64C36320B5D8}" type="presParOf" srcId="{59669A1C-628F-446E-863D-FABB356D7C08}" destId="{5882DABA-D047-4E1B-BD0D-FC79A42AE8D6}" srcOrd="4" destOrd="0" presId="urn:microsoft.com/office/officeart/2005/8/layout/process4"/>
    <dgm:cxn modelId="{F564E6BC-E9C5-40D4-A228-85B3C85A414E}" type="presParOf" srcId="{5882DABA-D047-4E1B-BD0D-FC79A42AE8D6}" destId="{C332CA06-7707-40CC-A7B9-F8D770E57CF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18644E-8590-4214-8B8F-188CD7A2E71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l-GR"/>
        </a:p>
      </dgm:t>
    </dgm:pt>
    <dgm:pt modelId="{B291626A-5C82-419B-93CB-B342E4C15B28}">
      <dgm:prSet/>
      <dgm:spPr/>
      <dgm:t>
        <a:bodyPr/>
        <a:lstStyle/>
        <a:p>
          <a:pPr rtl="0" eaLnBrk="1" latinLnBrk="0" hangingPunct="1"/>
          <a:r>
            <a:rPr lang="el-GR" dirty="0"/>
            <a:t>Άμεσα πλεονεκτήματα</a:t>
          </a:r>
          <a:endParaRPr lang="en-GB" dirty="0"/>
        </a:p>
      </dgm:t>
    </dgm:pt>
    <dgm:pt modelId="{3E3121E6-2D0B-4FF2-8803-EE85B991C5B6}" type="parTrans" cxnId="{49D54C1D-8FFD-4E55-A87E-33B34DBBED30}">
      <dgm:prSet/>
      <dgm:spPr/>
      <dgm:t>
        <a:bodyPr/>
        <a:lstStyle/>
        <a:p>
          <a:endParaRPr lang="el-GR"/>
        </a:p>
      </dgm:t>
    </dgm:pt>
    <dgm:pt modelId="{3744CF91-51C2-4002-8E83-E8A813964222}" type="sibTrans" cxnId="{49D54C1D-8FFD-4E55-A87E-33B34DBBED30}">
      <dgm:prSet/>
      <dgm:spPr/>
      <dgm:t>
        <a:bodyPr/>
        <a:lstStyle/>
        <a:p>
          <a:endParaRPr lang="el-GR"/>
        </a:p>
      </dgm:t>
    </dgm:pt>
    <dgm:pt modelId="{6A413E9A-11B2-4295-9DBC-478D9F210860}">
      <dgm:prSet/>
      <dgm:spPr/>
      <dgm:t>
        <a:bodyPr/>
        <a:lstStyle/>
        <a:p>
          <a:pPr rtl="0" eaLnBrk="1" latinLnBrk="0" hangingPunct="1"/>
          <a:r>
            <a:rPr lang="el-GR" dirty="0"/>
            <a:t>Μείωση </a:t>
          </a:r>
          <a:r>
            <a:rPr lang="el-GR" dirty="0" smtClean="0"/>
            <a:t>μηχανοκίνητης κυκλοφορίας και συμφόρησης</a:t>
          </a:r>
          <a:endParaRPr lang="en-GB" dirty="0"/>
        </a:p>
      </dgm:t>
    </dgm:pt>
    <dgm:pt modelId="{3405F34C-2CA4-4D9D-896F-9A993D5169ED}" type="parTrans" cxnId="{FF31DA34-2E82-4484-BF82-468C7287B610}">
      <dgm:prSet/>
      <dgm:spPr/>
      <dgm:t>
        <a:bodyPr/>
        <a:lstStyle/>
        <a:p>
          <a:endParaRPr lang="el-GR"/>
        </a:p>
      </dgm:t>
    </dgm:pt>
    <dgm:pt modelId="{550BF480-D1D7-40D2-A1EE-62C799CFA8D9}" type="sibTrans" cxnId="{FF31DA34-2E82-4484-BF82-468C7287B610}">
      <dgm:prSet/>
      <dgm:spPr/>
      <dgm:t>
        <a:bodyPr/>
        <a:lstStyle/>
        <a:p>
          <a:endParaRPr lang="el-GR"/>
        </a:p>
      </dgm:t>
    </dgm:pt>
    <dgm:pt modelId="{C22038F6-121B-4B78-8E21-93F74F73486D}">
      <dgm:prSet/>
      <dgm:spPr/>
      <dgm:t>
        <a:bodyPr/>
        <a:lstStyle/>
        <a:p>
          <a:pPr rtl="0" eaLnBrk="1" latinLnBrk="0" hangingPunct="1"/>
          <a:r>
            <a:rPr lang="el-GR" dirty="0"/>
            <a:t>Μείωση ρύπων στο αστικό περιβάλλον</a:t>
          </a:r>
          <a:endParaRPr lang="en-GB" dirty="0"/>
        </a:p>
      </dgm:t>
    </dgm:pt>
    <dgm:pt modelId="{9FCEE850-FC19-4716-981C-E8C119859A8C}" type="parTrans" cxnId="{3D71B3B3-1287-4E9A-9BDB-D3C825FC3A55}">
      <dgm:prSet/>
      <dgm:spPr/>
      <dgm:t>
        <a:bodyPr/>
        <a:lstStyle/>
        <a:p>
          <a:endParaRPr lang="el-GR"/>
        </a:p>
      </dgm:t>
    </dgm:pt>
    <dgm:pt modelId="{693A69D2-3075-4624-BCFF-E941DBB2635C}" type="sibTrans" cxnId="{3D71B3B3-1287-4E9A-9BDB-D3C825FC3A55}">
      <dgm:prSet/>
      <dgm:spPr/>
      <dgm:t>
        <a:bodyPr/>
        <a:lstStyle/>
        <a:p>
          <a:endParaRPr lang="el-GR"/>
        </a:p>
      </dgm:t>
    </dgm:pt>
    <dgm:pt modelId="{59616CCD-F8E7-4EED-B7F6-9D40219EBDCA}">
      <dgm:prSet/>
      <dgm:spPr/>
      <dgm:t>
        <a:bodyPr/>
        <a:lstStyle/>
        <a:p>
          <a:pPr rtl="0" eaLnBrk="1" latinLnBrk="0" hangingPunct="1"/>
          <a:r>
            <a:rPr lang="el-GR" dirty="0"/>
            <a:t>Εξοικονόμηση χρόνου μετακινουμένων</a:t>
          </a:r>
          <a:endParaRPr lang="en-GB" dirty="0"/>
        </a:p>
      </dgm:t>
    </dgm:pt>
    <dgm:pt modelId="{644E0D1F-FD78-4244-B9C4-41208C41C424}" type="parTrans" cxnId="{4DBA4268-DB1A-481B-9981-D3B4D730FCD1}">
      <dgm:prSet/>
      <dgm:spPr/>
      <dgm:t>
        <a:bodyPr/>
        <a:lstStyle/>
        <a:p>
          <a:endParaRPr lang="el-GR"/>
        </a:p>
      </dgm:t>
    </dgm:pt>
    <dgm:pt modelId="{A4BCC16E-5FBD-4D77-95AD-C9B70135B094}" type="sibTrans" cxnId="{4DBA4268-DB1A-481B-9981-D3B4D730FCD1}">
      <dgm:prSet/>
      <dgm:spPr/>
      <dgm:t>
        <a:bodyPr/>
        <a:lstStyle/>
        <a:p>
          <a:endParaRPr lang="el-GR"/>
        </a:p>
      </dgm:t>
    </dgm:pt>
    <dgm:pt modelId="{E635E4BF-BAED-4C34-A94E-B49932C707C7}">
      <dgm:prSet/>
      <dgm:spPr/>
      <dgm:t>
        <a:bodyPr/>
        <a:lstStyle/>
        <a:p>
          <a:pPr rtl="0" eaLnBrk="1" latinLnBrk="0" hangingPunct="1"/>
          <a:r>
            <a:rPr lang="el-GR" dirty="0"/>
            <a:t>Περιορισμός ατυχημάτων</a:t>
          </a:r>
          <a:endParaRPr lang="en-GB" dirty="0"/>
        </a:p>
      </dgm:t>
    </dgm:pt>
    <dgm:pt modelId="{D2F9A621-A2A9-4C76-8B83-6B0D731A1EC3}" type="parTrans" cxnId="{85B6F21C-B8BC-4DF2-8035-F9CFC60CFBE0}">
      <dgm:prSet/>
      <dgm:spPr/>
      <dgm:t>
        <a:bodyPr/>
        <a:lstStyle/>
        <a:p>
          <a:endParaRPr lang="el-GR"/>
        </a:p>
      </dgm:t>
    </dgm:pt>
    <dgm:pt modelId="{9B3B5BE0-1CDB-45FA-86DA-83BF1587B1FE}" type="sibTrans" cxnId="{85B6F21C-B8BC-4DF2-8035-F9CFC60CFBE0}">
      <dgm:prSet/>
      <dgm:spPr/>
      <dgm:t>
        <a:bodyPr/>
        <a:lstStyle/>
        <a:p>
          <a:endParaRPr lang="el-GR"/>
        </a:p>
      </dgm:t>
    </dgm:pt>
    <dgm:pt modelId="{CA0E4743-FD12-4CE0-B4A5-8B17559B58BC}" type="pres">
      <dgm:prSet presAssocID="{E318644E-8590-4214-8B8F-188CD7A2E71F}" presName="linear" presStyleCnt="0">
        <dgm:presLayoutVars>
          <dgm:dir/>
          <dgm:animLvl val="lvl"/>
          <dgm:resizeHandles val="exact"/>
        </dgm:presLayoutVars>
      </dgm:prSet>
      <dgm:spPr/>
      <dgm:t>
        <a:bodyPr/>
        <a:lstStyle/>
        <a:p>
          <a:endParaRPr lang="el-GR"/>
        </a:p>
      </dgm:t>
    </dgm:pt>
    <dgm:pt modelId="{B8F5D26A-291C-4A7F-BD28-B71EFE02D37C}" type="pres">
      <dgm:prSet presAssocID="{B291626A-5C82-419B-93CB-B342E4C15B28}" presName="parentLin" presStyleCnt="0"/>
      <dgm:spPr/>
    </dgm:pt>
    <dgm:pt modelId="{3584B271-6C63-4FD9-B32E-0C390C6FA1D6}" type="pres">
      <dgm:prSet presAssocID="{B291626A-5C82-419B-93CB-B342E4C15B28}" presName="parentLeftMargin" presStyleLbl="node1" presStyleIdx="0" presStyleCnt="1"/>
      <dgm:spPr/>
      <dgm:t>
        <a:bodyPr/>
        <a:lstStyle/>
        <a:p>
          <a:endParaRPr lang="el-GR"/>
        </a:p>
      </dgm:t>
    </dgm:pt>
    <dgm:pt modelId="{D5A77A4D-6902-490A-B8E4-384FDD4CB1FD}" type="pres">
      <dgm:prSet presAssocID="{B291626A-5C82-419B-93CB-B342E4C15B28}" presName="parentText" presStyleLbl="node1" presStyleIdx="0" presStyleCnt="1">
        <dgm:presLayoutVars>
          <dgm:chMax val="0"/>
          <dgm:bulletEnabled val="1"/>
        </dgm:presLayoutVars>
      </dgm:prSet>
      <dgm:spPr/>
      <dgm:t>
        <a:bodyPr/>
        <a:lstStyle/>
        <a:p>
          <a:endParaRPr lang="el-GR"/>
        </a:p>
      </dgm:t>
    </dgm:pt>
    <dgm:pt modelId="{69A1A57F-2D3D-4F56-9F6F-4BC81E70DAD8}" type="pres">
      <dgm:prSet presAssocID="{B291626A-5C82-419B-93CB-B342E4C15B28}" presName="negativeSpace" presStyleCnt="0"/>
      <dgm:spPr/>
    </dgm:pt>
    <dgm:pt modelId="{80A138F2-EA5D-4F5D-A564-AD37E8E676B9}" type="pres">
      <dgm:prSet presAssocID="{B291626A-5C82-419B-93CB-B342E4C15B28}" presName="childText" presStyleLbl="conFgAcc1" presStyleIdx="0" presStyleCnt="1">
        <dgm:presLayoutVars>
          <dgm:bulletEnabled val="1"/>
        </dgm:presLayoutVars>
      </dgm:prSet>
      <dgm:spPr/>
      <dgm:t>
        <a:bodyPr/>
        <a:lstStyle/>
        <a:p>
          <a:endParaRPr lang="el-GR"/>
        </a:p>
      </dgm:t>
    </dgm:pt>
  </dgm:ptLst>
  <dgm:cxnLst>
    <dgm:cxn modelId="{3D71B3B3-1287-4E9A-9BDB-D3C825FC3A55}" srcId="{B291626A-5C82-419B-93CB-B342E4C15B28}" destId="{C22038F6-121B-4B78-8E21-93F74F73486D}" srcOrd="1" destOrd="0" parTransId="{9FCEE850-FC19-4716-981C-E8C119859A8C}" sibTransId="{693A69D2-3075-4624-BCFF-E941DBB2635C}"/>
    <dgm:cxn modelId="{6A5FA820-D585-4F76-9A12-D97E3F2CFE3C}" type="presOf" srcId="{B291626A-5C82-419B-93CB-B342E4C15B28}" destId="{D5A77A4D-6902-490A-B8E4-384FDD4CB1FD}" srcOrd="1" destOrd="0" presId="urn:microsoft.com/office/officeart/2005/8/layout/list1"/>
    <dgm:cxn modelId="{5C4000E1-5280-4DE5-95CD-C6E102B7BBD8}" type="presOf" srcId="{C22038F6-121B-4B78-8E21-93F74F73486D}" destId="{80A138F2-EA5D-4F5D-A564-AD37E8E676B9}" srcOrd="0" destOrd="1" presId="urn:microsoft.com/office/officeart/2005/8/layout/list1"/>
    <dgm:cxn modelId="{4281A1D1-BEE7-4200-9FF1-56AFBC3F36D7}" type="presOf" srcId="{E635E4BF-BAED-4C34-A94E-B49932C707C7}" destId="{80A138F2-EA5D-4F5D-A564-AD37E8E676B9}" srcOrd="0" destOrd="3" presId="urn:microsoft.com/office/officeart/2005/8/layout/list1"/>
    <dgm:cxn modelId="{CD8D644E-ADCF-4285-9AB7-9304BBD09781}" type="presOf" srcId="{E318644E-8590-4214-8B8F-188CD7A2E71F}" destId="{CA0E4743-FD12-4CE0-B4A5-8B17559B58BC}" srcOrd="0" destOrd="0" presId="urn:microsoft.com/office/officeart/2005/8/layout/list1"/>
    <dgm:cxn modelId="{FF31DA34-2E82-4484-BF82-468C7287B610}" srcId="{B291626A-5C82-419B-93CB-B342E4C15B28}" destId="{6A413E9A-11B2-4295-9DBC-478D9F210860}" srcOrd="0" destOrd="0" parTransId="{3405F34C-2CA4-4D9D-896F-9A993D5169ED}" sibTransId="{550BF480-D1D7-40D2-A1EE-62C799CFA8D9}"/>
    <dgm:cxn modelId="{BC3345A0-7BA9-4175-B902-F672A9CECE80}" type="presOf" srcId="{6A413E9A-11B2-4295-9DBC-478D9F210860}" destId="{80A138F2-EA5D-4F5D-A564-AD37E8E676B9}" srcOrd="0" destOrd="0" presId="urn:microsoft.com/office/officeart/2005/8/layout/list1"/>
    <dgm:cxn modelId="{4DBA4268-DB1A-481B-9981-D3B4D730FCD1}" srcId="{B291626A-5C82-419B-93CB-B342E4C15B28}" destId="{59616CCD-F8E7-4EED-B7F6-9D40219EBDCA}" srcOrd="2" destOrd="0" parTransId="{644E0D1F-FD78-4244-B9C4-41208C41C424}" sibTransId="{A4BCC16E-5FBD-4D77-95AD-C9B70135B094}"/>
    <dgm:cxn modelId="{49D54C1D-8FFD-4E55-A87E-33B34DBBED30}" srcId="{E318644E-8590-4214-8B8F-188CD7A2E71F}" destId="{B291626A-5C82-419B-93CB-B342E4C15B28}" srcOrd="0" destOrd="0" parTransId="{3E3121E6-2D0B-4FF2-8803-EE85B991C5B6}" sibTransId="{3744CF91-51C2-4002-8E83-E8A813964222}"/>
    <dgm:cxn modelId="{EA41DDBB-9584-4E01-BF82-DBC64761EB02}" type="presOf" srcId="{B291626A-5C82-419B-93CB-B342E4C15B28}" destId="{3584B271-6C63-4FD9-B32E-0C390C6FA1D6}" srcOrd="0" destOrd="0" presId="urn:microsoft.com/office/officeart/2005/8/layout/list1"/>
    <dgm:cxn modelId="{85B6F21C-B8BC-4DF2-8035-F9CFC60CFBE0}" srcId="{B291626A-5C82-419B-93CB-B342E4C15B28}" destId="{E635E4BF-BAED-4C34-A94E-B49932C707C7}" srcOrd="3" destOrd="0" parTransId="{D2F9A621-A2A9-4C76-8B83-6B0D731A1EC3}" sibTransId="{9B3B5BE0-1CDB-45FA-86DA-83BF1587B1FE}"/>
    <dgm:cxn modelId="{00E9EBB2-518E-4066-BD06-CC569FA5BB2E}" type="presOf" srcId="{59616CCD-F8E7-4EED-B7F6-9D40219EBDCA}" destId="{80A138F2-EA5D-4F5D-A564-AD37E8E676B9}" srcOrd="0" destOrd="2" presId="urn:microsoft.com/office/officeart/2005/8/layout/list1"/>
    <dgm:cxn modelId="{801497AE-0907-4373-A424-64DF8AAC74C6}" type="presParOf" srcId="{CA0E4743-FD12-4CE0-B4A5-8B17559B58BC}" destId="{B8F5D26A-291C-4A7F-BD28-B71EFE02D37C}" srcOrd="0" destOrd="0" presId="urn:microsoft.com/office/officeart/2005/8/layout/list1"/>
    <dgm:cxn modelId="{5ECFC3CD-4FEA-4D1B-984C-B52A878D80E8}" type="presParOf" srcId="{B8F5D26A-291C-4A7F-BD28-B71EFE02D37C}" destId="{3584B271-6C63-4FD9-B32E-0C390C6FA1D6}" srcOrd="0" destOrd="0" presId="urn:microsoft.com/office/officeart/2005/8/layout/list1"/>
    <dgm:cxn modelId="{D57D6480-9F72-4A84-955B-9D8A3D5B0951}" type="presParOf" srcId="{B8F5D26A-291C-4A7F-BD28-B71EFE02D37C}" destId="{D5A77A4D-6902-490A-B8E4-384FDD4CB1FD}" srcOrd="1" destOrd="0" presId="urn:microsoft.com/office/officeart/2005/8/layout/list1"/>
    <dgm:cxn modelId="{34D5CB8E-5020-4893-A5C0-AFC7D8E8228E}" type="presParOf" srcId="{CA0E4743-FD12-4CE0-B4A5-8B17559B58BC}" destId="{69A1A57F-2D3D-4F56-9F6F-4BC81E70DAD8}" srcOrd="1" destOrd="0" presId="urn:microsoft.com/office/officeart/2005/8/layout/list1"/>
    <dgm:cxn modelId="{11F4637C-F345-4A22-BD6D-3593540CA16C}" type="presParOf" srcId="{CA0E4743-FD12-4CE0-B4A5-8B17559B58BC}" destId="{80A138F2-EA5D-4F5D-A564-AD37E8E676B9}"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18644E-8590-4214-8B8F-188CD7A2E71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l-GR"/>
        </a:p>
      </dgm:t>
    </dgm:pt>
    <dgm:pt modelId="{B291626A-5C82-419B-93CB-B342E4C15B28}">
      <dgm:prSet/>
      <dgm:spPr/>
      <dgm:t>
        <a:bodyPr/>
        <a:lstStyle/>
        <a:p>
          <a:pPr rtl="0" eaLnBrk="1" latinLnBrk="0" hangingPunct="1"/>
          <a:r>
            <a:rPr lang="el-GR"/>
            <a:t>Έμμεσα πλεονεκτήματα</a:t>
          </a:r>
          <a:endParaRPr lang="en-GB"/>
        </a:p>
      </dgm:t>
    </dgm:pt>
    <dgm:pt modelId="{3E3121E6-2D0B-4FF2-8803-EE85B991C5B6}" type="parTrans" cxnId="{49D54C1D-8FFD-4E55-A87E-33B34DBBED30}">
      <dgm:prSet/>
      <dgm:spPr/>
      <dgm:t>
        <a:bodyPr/>
        <a:lstStyle/>
        <a:p>
          <a:endParaRPr lang="el-GR"/>
        </a:p>
      </dgm:t>
    </dgm:pt>
    <dgm:pt modelId="{3744CF91-51C2-4002-8E83-E8A813964222}" type="sibTrans" cxnId="{49D54C1D-8FFD-4E55-A87E-33B34DBBED30}">
      <dgm:prSet/>
      <dgm:spPr/>
      <dgm:t>
        <a:bodyPr/>
        <a:lstStyle/>
        <a:p>
          <a:endParaRPr lang="el-GR"/>
        </a:p>
      </dgm:t>
    </dgm:pt>
    <dgm:pt modelId="{6A413E9A-11B2-4295-9DBC-478D9F210860}">
      <dgm:prSet/>
      <dgm:spPr/>
      <dgm:t>
        <a:bodyPr/>
        <a:lstStyle/>
        <a:p>
          <a:pPr rtl="0" eaLnBrk="1" latinLnBrk="0" hangingPunct="1"/>
          <a:r>
            <a:rPr lang="el-GR" dirty="0"/>
            <a:t>Βελτίωση του μικροκλίματος της περιοχής</a:t>
          </a:r>
          <a:endParaRPr lang="en-GB" dirty="0"/>
        </a:p>
      </dgm:t>
    </dgm:pt>
    <dgm:pt modelId="{3405F34C-2CA4-4D9D-896F-9A993D5169ED}" type="parTrans" cxnId="{FF31DA34-2E82-4484-BF82-468C7287B610}">
      <dgm:prSet/>
      <dgm:spPr/>
      <dgm:t>
        <a:bodyPr/>
        <a:lstStyle/>
        <a:p>
          <a:endParaRPr lang="el-GR"/>
        </a:p>
      </dgm:t>
    </dgm:pt>
    <dgm:pt modelId="{550BF480-D1D7-40D2-A1EE-62C799CFA8D9}" type="sibTrans" cxnId="{FF31DA34-2E82-4484-BF82-468C7287B610}">
      <dgm:prSet/>
      <dgm:spPr/>
      <dgm:t>
        <a:bodyPr/>
        <a:lstStyle/>
        <a:p>
          <a:endParaRPr lang="el-GR"/>
        </a:p>
      </dgm:t>
    </dgm:pt>
    <dgm:pt modelId="{59616CCD-F8E7-4EED-B7F6-9D40219EBDCA}">
      <dgm:prSet/>
      <dgm:spPr/>
      <dgm:t>
        <a:bodyPr/>
        <a:lstStyle/>
        <a:p>
          <a:pPr rtl="0" eaLnBrk="1" latinLnBrk="0" hangingPunct="1"/>
          <a:r>
            <a:rPr lang="el-GR" dirty="0"/>
            <a:t>Εξοικονόμηση πόρων</a:t>
          </a:r>
          <a:endParaRPr lang="en-GB" dirty="0"/>
        </a:p>
      </dgm:t>
    </dgm:pt>
    <dgm:pt modelId="{644E0D1F-FD78-4244-B9C4-41208C41C424}" type="parTrans" cxnId="{4DBA4268-DB1A-481B-9981-D3B4D730FCD1}">
      <dgm:prSet/>
      <dgm:spPr/>
      <dgm:t>
        <a:bodyPr/>
        <a:lstStyle/>
        <a:p>
          <a:endParaRPr lang="el-GR"/>
        </a:p>
      </dgm:t>
    </dgm:pt>
    <dgm:pt modelId="{A4BCC16E-5FBD-4D77-95AD-C9B70135B094}" type="sibTrans" cxnId="{4DBA4268-DB1A-481B-9981-D3B4D730FCD1}">
      <dgm:prSet/>
      <dgm:spPr/>
      <dgm:t>
        <a:bodyPr/>
        <a:lstStyle/>
        <a:p>
          <a:endParaRPr lang="el-GR"/>
        </a:p>
      </dgm:t>
    </dgm:pt>
    <dgm:pt modelId="{C73C960E-863F-4790-9245-3BB3AB046354}">
      <dgm:prSet/>
      <dgm:spPr/>
      <dgm:t>
        <a:bodyPr/>
        <a:lstStyle/>
        <a:p>
          <a:pPr rtl="0" eaLnBrk="1" latinLnBrk="0" hangingPunct="1"/>
          <a:r>
            <a:rPr lang="el-GR" dirty="0"/>
            <a:t>Βελτίωση της ποιότητας ζωής των πολιτών </a:t>
          </a:r>
          <a:endParaRPr lang="en-GB" dirty="0"/>
        </a:p>
      </dgm:t>
    </dgm:pt>
    <dgm:pt modelId="{A8481EAE-0041-405A-BBFB-83F553E0279D}" type="parTrans" cxnId="{2E2EE15B-1152-4082-ACC7-95FA229234CD}">
      <dgm:prSet/>
      <dgm:spPr/>
      <dgm:t>
        <a:bodyPr/>
        <a:lstStyle/>
        <a:p>
          <a:endParaRPr lang="el-GR"/>
        </a:p>
      </dgm:t>
    </dgm:pt>
    <dgm:pt modelId="{737097F1-AC03-4A6F-A61C-8279DD3352F5}" type="sibTrans" cxnId="{2E2EE15B-1152-4082-ACC7-95FA229234CD}">
      <dgm:prSet/>
      <dgm:spPr/>
      <dgm:t>
        <a:bodyPr/>
        <a:lstStyle/>
        <a:p>
          <a:endParaRPr lang="el-GR"/>
        </a:p>
      </dgm:t>
    </dgm:pt>
    <dgm:pt modelId="{C2FBA52C-103F-4443-A7F6-CBB84476FDA5}">
      <dgm:prSet/>
      <dgm:spPr/>
      <dgm:t>
        <a:bodyPr/>
        <a:lstStyle/>
        <a:p>
          <a:pPr rtl="0" eaLnBrk="1" latinLnBrk="0" hangingPunct="1"/>
          <a:r>
            <a:rPr lang="el-GR" dirty="0"/>
            <a:t>Βελτίωση της υγείας των πολιτών</a:t>
          </a:r>
          <a:endParaRPr lang="en-GB" dirty="0"/>
        </a:p>
      </dgm:t>
    </dgm:pt>
    <dgm:pt modelId="{C2C22204-1ACA-4F8A-9A15-9D05A3C62AED}" type="parTrans" cxnId="{16AE01FF-1320-4AC0-826E-7C038FCC6265}">
      <dgm:prSet/>
      <dgm:spPr/>
      <dgm:t>
        <a:bodyPr/>
        <a:lstStyle/>
        <a:p>
          <a:endParaRPr lang="el-GR"/>
        </a:p>
      </dgm:t>
    </dgm:pt>
    <dgm:pt modelId="{B8508D19-4F90-4816-9A69-8C961C96EAE3}" type="sibTrans" cxnId="{16AE01FF-1320-4AC0-826E-7C038FCC6265}">
      <dgm:prSet/>
      <dgm:spPr/>
      <dgm:t>
        <a:bodyPr/>
        <a:lstStyle/>
        <a:p>
          <a:endParaRPr lang="el-GR"/>
        </a:p>
      </dgm:t>
    </dgm:pt>
    <dgm:pt modelId="{CA0E4743-FD12-4CE0-B4A5-8B17559B58BC}" type="pres">
      <dgm:prSet presAssocID="{E318644E-8590-4214-8B8F-188CD7A2E71F}" presName="linear" presStyleCnt="0">
        <dgm:presLayoutVars>
          <dgm:dir/>
          <dgm:animLvl val="lvl"/>
          <dgm:resizeHandles val="exact"/>
        </dgm:presLayoutVars>
      </dgm:prSet>
      <dgm:spPr/>
      <dgm:t>
        <a:bodyPr/>
        <a:lstStyle/>
        <a:p>
          <a:endParaRPr lang="el-GR"/>
        </a:p>
      </dgm:t>
    </dgm:pt>
    <dgm:pt modelId="{B8F5D26A-291C-4A7F-BD28-B71EFE02D37C}" type="pres">
      <dgm:prSet presAssocID="{B291626A-5C82-419B-93CB-B342E4C15B28}" presName="parentLin" presStyleCnt="0"/>
      <dgm:spPr/>
    </dgm:pt>
    <dgm:pt modelId="{3584B271-6C63-4FD9-B32E-0C390C6FA1D6}" type="pres">
      <dgm:prSet presAssocID="{B291626A-5C82-419B-93CB-B342E4C15B28}" presName="parentLeftMargin" presStyleLbl="node1" presStyleIdx="0" presStyleCnt="1"/>
      <dgm:spPr/>
      <dgm:t>
        <a:bodyPr/>
        <a:lstStyle/>
        <a:p>
          <a:endParaRPr lang="el-GR"/>
        </a:p>
      </dgm:t>
    </dgm:pt>
    <dgm:pt modelId="{D5A77A4D-6902-490A-B8E4-384FDD4CB1FD}" type="pres">
      <dgm:prSet presAssocID="{B291626A-5C82-419B-93CB-B342E4C15B28}" presName="parentText" presStyleLbl="node1" presStyleIdx="0" presStyleCnt="1">
        <dgm:presLayoutVars>
          <dgm:chMax val="0"/>
          <dgm:bulletEnabled val="1"/>
        </dgm:presLayoutVars>
      </dgm:prSet>
      <dgm:spPr/>
      <dgm:t>
        <a:bodyPr/>
        <a:lstStyle/>
        <a:p>
          <a:endParaRPr lang="el-GR"/>
        </a:p>
      </dgm:t>
    </dgm:pt>
    <dgm:pt modelId="{69A1A57F-2D3D-4F56-9F6F-4BC81E70DAD8}" type="pres">
      <dgm:prSet presAssocID="{B291626A-5C82-419B-93CB-B342E4C15B28}" presName="negativeSpace" presStyleCnt="0"/>
      <dgm:spPr/>
    </dgm:pt>
    <dgm:pt modelId="{80A138F2-EA5D-4F5D-A564-AD37E8E676B9}" type="pres">
      <dgm:prSet presAssocID="{B291626A-5C82-419B-93CB-B342E4C15B28}" presName="childText" presStyleLbl="conFgAcc1" presStyleIdx="0" presStyleCnt="1">
        <dgm:presLayoutVars>
          <dgm:bulletEnabled val="1"/>
        </dgm:presLayoutVars>
      </dgm:prSet>
      <dgm:spPr/>
      <dgm:t>
        <a:bodyPr/>
        <a:lstStyle/>
        <a:p>
          <a:endParaRPr lang="el-GR"/>
        </a:p>
      </dgm:t>
    </dgm:pt>
  </dgm:ptLst>
  <dgm:cxnLst>
    <dgm:cxn modelId="{2B7750CC-25A9-4E12-8001-31422293F195}" type="presOf" srcId="{B291626A-5C82-419B-93CB-B342E4C15B28}" destId="{D5A77A4D-6902-490A-B8E4-384FDD4CB1FD}" srcOrd="1" destOrd="0" presId="urn:microsoft.com/office/officeart/2005/8/layout/list1"/>
    <dgm:cxn modelId="{FF31DA34-2E82-4484-BF82-468C7287B610}" srcId="{B291626A-5C82-419B-93CB-B342E4C15B28}" destId="{6A413E9A-11B2-4295-9DBC-478D9F210860}" srcOrd="0" destOrd="0" parTransId="{3405F34C-2CA4-4D9D-896F-9A993D5169ED}" sibTransId="{550BF480-D1D7-40D2-A1EE-62C799CFA8D9}"/>
    <dgm:cxn modelId="{4DBA4268-DB1A-481B-9981-D3B4D730FCD1}" srcId="{B291626A-5C82-419B-93CB-B342E4C15B28}" destId="{59616CCD-F8E7-4EED-B7F6-9D40219EBDCA}" srcOrd="2" destOrd="0" parTransId="{644E0D1F-FD78-4244-B9C4-41208C41C424}" sibTransId="{A4BCC16E-5FBD-4D77-95AD-C9B70135B094}"/>
    <dgm:cxn modelId="{60CADC73-2686-41F8-8D59-82EC751BE637}" type="presOf" srcId="{B291626A-5C82-419B-93CB-B342E4C15B28}" destId="{3584B271-6C63-4FD9-B32E-0C390C6FA1D6}" srcOrd="0" destOrd="0" presId="urn:microsoft.com/office/officeart/2005/8/layout/list1"/>
    <dgm:cxn modelId="{49D54C1D-8FFD-4E55-A87E-33B34DBBED30}" srcId="{E318644E-8590-4214-8B8F-188CD7A2E71F}" destId="{B291626A-5C82-419B-93CB-B342E4C15B28}" srcOrd="0" destOrd="0" parTransId="{3E3121E6-2D0B-4FF2-8803-EE85B991C5B6}" sibTransId="{3744CF91-51C2-4002-8E83-E8A813964222}"/>
    <dgm:cxn modelId="{2E2EE15B-1152-4082-ACC7-95FA229234CD}" srcId="{B291626A-5C82-419B-93CB-B342E4C15B28}" destId="{C73C960E-863F-4790-9245-3BB3AB046354}" srcOrd="1" destOrd="0" parTransId="{A8481EAE-0041-405A-BBFB-83F553E0279D}" sibTransId="{737097F1-AC03-4A6F-A61C-8279DD3352F5}"/>
    <dgm:cxn modelId="{C8421DA5-28A0-4327-935D-24D69FF5DF3C}" type="presOf" srcId="{E318644E-8590-4214-8B8F-188CD7A2E71F}" destId="{CA0E4743-FD12-4CE0-B4A5-8B17559B58BC}" srcOrd="0" destOrd="0" presId="urn:microsoft.com/office/officeart/2005/8/layout/list1"/>
    <dgm:cxn modelId="{DDA274D3-5DD4-4500-AA3E-279582CC61E5}" type="presOf" srcId="{C2FBA52C-103F-4443-A7F6-CBB84476FDA5}" destId="{80A138F2-EA5D-4F5D-A564-AD37E8E676B9}" srcOrd="0" destOrd="3" presId="urn:microsoft.com/office/officeart/2005/8/layout/list1"/>
    <dgm:cxn modelId="{40C564A1-964F-4288-94FE-5B387BAC5031}" type="presOf" srcId="{59616CCD-F8E7-4EED-B7F6-9D40219EBDCA}" destId="{80A138F2-EA5D-4F5D-A564-AD37E8E676B9}" srcOrd="0" destOrd="2" presId="urn:microsoft.com/office/officeart/2005/8/layout/list1"/>
    <dgm:cxn modelId="{ED8478AC-9F76-4FF4-9C44-C6CE11F084E8}" type="presOf" srcId="{C73C960E-863F-4790-9245-3BB3AB046354}" destId="{80A138F2-EA5D-4F5D-A564-AD37E8E676B9}" srcOrd="0" destOrd="1" presId="urn:microsoft.com/office/officeart/2005/8/layout/list1"/>
    <dgm:cxn modelId="{41C8CC23-C8A7-4DE7-AE57-3EFA26679EF5}" type="presOf" srcId="{6A413E9A-11B2-4295-9DBC-478D9F210860}" destId="{80A138F2-EA5D-4F5D-A564-AD37E8E676B9}" srcOrd="0" destOrd="0" presId="urn:microsoft.com/office/officeart/2005/8/layout/list1"/>
    <dgm:cxn modelId="{16AE01FF-1320-4AC0-826E-7C038FCC6265}" srcId="{B291626A-5C82-419B-93CB-B342E4C15B28}" destId="{C2FBA52C-103F-4443-A7F6-CBB84476FDA5}" srcOrd="3" destOrd="0" parTransId="{C2C22204-1ACA-4F8A-9A15-9D05A3C62AED}" sibTransId="{B8508D19-4F90-4816-9A69-8C961C96EAE3}"/>
    <dgm:cxn modelId="{9D31419C-EF9F-4B6E-842A-F8A7BB0BAA59}" type="presParOf" srcId="{CA0E4743-FD12-4CE0-B4A5-8B17559B58BC}" destId="{B8F5D26A-291C-4A7F-BD28-B71EFE02D37C}" srcOrd="0" destOrd="0" presId="urn:microsoft.com/office/officeart/2005/8/layout/list1"/>
    <dgm:cxn modelId="{D24F2CA5-3E33-4750-A22E-F08199D515A2}" type="presParOf" srcId="{B8F5D26A-291C-4A7F-BD28-B71EFE02D37C}" destId="{3584B271-6C63-4FD9-B32E-0C390C6FA1D6}" srcOrd="0" destOrd="0" presId="urn:microsoft.com/office/officeart/2005/8/layout/list1"/>
    <dgm:cxn modelId="{B28DFA82-4B96-4359-823A-45B31795CB45}" type="presParOf" srcId="{B8F5D26A-291C-4A7F-BD28-B71EFE02D37C}" destId="{D5A77A4D-6902-490A-B8E4-384FDD4CB1FD}" srcOrd="1" destOrd="0" presId="urn:microsoft.com/office/officeart/2005/8/layout/list1"/>
    <dgm:cxn modelId="{105DEC83-AE6D-4778-AB4A-E14872B765C3}" type="presParOf" srcId="{CA0E4743-FD12-4CE0-B4A5-8B17559B58BC}" destId="{69A1A57F-2D3D-4F56-9F6F-4BC81E70DAD8}" srcOrd="1" destOrd="0" presId="urn:microsoft.com/office/officeart/2005/8/layout/list1"/>
    <dgm:cxn modelId="{20D9146C-3E1F-41BE-85B2-5570AF097598}" type="presParOf" srcId="{CA0E4743-FD12-4CE0-B4A5-8B17559B58BC}" destId="{80A138F2-EA5D-4F5D-A564-AD37E8E676B9}"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80E62B-840D-44E6-A101-060196017084}" type="doc">
      <dgm:prSet loTypeId="urn:microsoft.com/office/officeart/2005/8/layout/default#1" loCatId="list" qsTypeId="urn:microsoft.com/office/officeart/2005/8/quickstyle/simple4" qsCatId="simple" csTypeId="urn:microsoft.com/office/officeart/2005/8/colors/colorful1#1" csCatId="colorful" phldr="1"/>
      <dgm:spPr/>
      <dgm:t>
        <a:bodyPr/>
        <a:lstStyle/>
        <a:p>
          <a:endParaRPr lang="el-GR"/>
        </a:p>
      </dgm:t>
    </dgm:pt>
    <dgm:pt modelId="{67757572-26AC-4C70-B3FF-E30DADBF57D7}">
      <dgm:prSet phldrT="[Κείμενο]"/>
      <dgm:spPr/>
      <dgm:t>
        <a:bodyPr/>
        <a:lstStyle/>
        <a:p>
          <a:r>
            <a:rPr lang="el-GR" dirty="0" smtClean="0">
              <a:latin typeface="Arial" pitchFamily="34" charset="0"/>
              <a:cs typeface="Arial" pitchFamily="34" charset="0"/>
            </a:rPr>
            <a:t>ΠΕΖΗ ΜΕΤΑΚΊΝΗΣΗ</a:t>
          </a:r>
          <a:endParaRPr lang="el-GR" dirty="0">
            <a:latin typeface="Arial" pitchFamily="34" charset="0"/>
            <a:cs typeface="Arial" pitchFamily="34" charset="0"/>
          </a:endParaRPr>
        </a:p>
      </dgm:t>
    </dgm:pt>
    <dgm:pt modelId="{446A4FB0-BBBA-4E0F-94D8-2D3310DFFA01}" type="parTrans" cxnId="{6B20DFBF-EB1E-4934-BCBA-F248A768CCA2}">
      <dgm:prSet/>
      <dgm:spPr/>
      <dgm:t>
        <a:bodyPr/>
        <a:lstStyle/>
        <a:p>
          <a:endParaRPr lang="el-GR">
            <a:latin typeface="Arial" pitchFamily="34" charset="0"/>
            <a:cs typeface="Arial" pitchFamily="34" charset="0"/>
          </a:endParaRPr>
        </a:p>
      </dgm:t>
    </dgm:pt>
    <dgm:pt modelId="{E23671B3-81DE-4F9E-A81B-85B9E8FD18C7}" type="sibTrans" cxnId="{6B20DFBF-EB1E-4934-BCBA-F248A768CCA2}">
      <dgm:prSet/>
      <dgm:spPr/>
      <dgm:t>
        <a:bodyPr/>
        <a:lstStyle/>
        <a:p>
          <a:endParaRPr lang="el-GR">
            <a:latin typeface="Arial" pitchFamily="34" charset="0"/>
            <a:cs typeface="Arial" pitchFamily="34" charset="0"/>
          </a:endParaRPr>
        </a:p>
      </dgm:t>
    </dgm:pt>
    <dgm:pt modelId="{D15FD167-A17B-40F1-ADAA-DF5C56D1F26E}">
      <dgm:prSet phldrT="[Κείμενο]"/>
      <dgm:spPr/>
      <dgm:t>
        <a:bodyPr/>
        <a:lstStyle/>
        <a:p>
          <a:r>
            <a:rPr lang="el-GR" dirty="0" smtClean="0">
              <a:latin typeface="Arial" pitchFamily="34" charset="0"/>
              <a:cs typeface="Arial" pitchFamily="34" charset="0"/>
            </a:rPr>
            <a:t>ΔΙΑΧΕΙΡΙΣΗ ΣΤΑΘΜΕΥΣΗΣ</a:t>
          </a:r>
          <a:endParaRPr lang="el-GR" dirty="0">
            <a:latin typeface="Arial" pitchFamily="34" charset="0"/>
            <a:cs typeface="Arial" pitchFamily="34" charset="0"/>
          </a:endParaRPr>
        </a:p>
      </dgm:t>
    </dgm:pt>
    <dgm:pt modelId="{639EE3D8-7D6D-424A-8B93-1814AFC0FFB5}" type="parTrans" cxnId="{FBAA0FD1-8F5F-4FAC-9E34-2ED97D9EAC0F}">
      <dgm:prSet/>
      <dgm:spPr/>
      <dgm:t>
        <a:bodyPr/>
        <a:lstStyle/>
        <a:p>
          <a:endParaRPr lang="el-GR">
            <a:latin typeface="Arial" pitchFamily="34" charset="0"/>
            <a:cs typeface="Arial" pitchFamily="34" charset="0"/>
          </a:endParaRPr>
        </a:p>
      </dgm:t>
    </dgm:pt>
    <dgm:pt modelId="{1AF2A97D-06E1-44E6-A038-DE898BF9A6B2}" type="sibTrans" cxnId="{FBAA0FD1-8F5F-4FAC-9E34-2ED97D9EAC0F}">
      <dgm:prSet/>
      <dgm:spPr/>
      <dgm:t>
        <a:bodyPr/>
        <a:lstStyle/>
        <a:p>
          <a:endParaRPr lang="el-GR">
            <a:latin typeface="Arial" pitchFamily="34" charset="0"/>
            <a:cs typeface="Arial" pitchFamily="34" charset="0"/>
          </a:endParaRPr>
        </a:p>
      </dgm:t>
    </dgm:pt>
    <dgm:pt modelId="{C325086B-8C46-400A-8738-C52A11792841}">
      <dgm:prSet phldrT="[Κείμενο]"/>
      <dgm:spPr/>
      <dgm:t>
        <a:bodyPr/>
        <a:lstStyle/>
        <a:p>
          <a:r>
            <a:rPr lang="el-GR" dirty="0" smtClean="0">
              <a:latin typeface="Arial" pitchFamily="34" charset="0"/>
              <a:cs typeface="Arial" pitchFamily="34" charset="0"/>
            </a:rPr>
            <a:t>ΔΙΑΜΟΡΦΩΣΗ ΤΟΠΙΟΥ, ΟΔΩΝ, ΗΠΙΑ ΚΥΚΛΟΦΟΡΙΑ</a:t>
          </a:r>
          <a:endParaRPr lang="el-GR" dirty="0">
            <a:latin typeface="Arial" pitchFamily="34" charset="0"/>
            <a:cs typeface="Arial" pitchFamily="34" charset="0"/>
          </a:endParaRPr>
        </a:p>
      </dgm:t>
    </dgm:pt>
    <dgm:pt modelId="{69701EFB-C6F6-4E03-AB0B-5E5863778E28}" type="parTrans" cxnId="{35102969-152A-4A28-ACB9-589AED0E040E}">
      <dgm:prSet/>
      <dgm:spPr/>
      <dgm:t>
        <a:bodyPr/>
        <a:lstStyle/>
        <a:p>
          <a:endParaRPr lang="el-GR">
            <a:latin typeface="Arial" pitchFamily="34" charset="0"/>
            <a:cs typeface="Arial" pitchFamily="34" charset="0"/>
          </a:endParaRPr>
        </a:p>
      </dgm:t>
    </dgm:pt>
    <dgm:pt modelId="{EEB6B61C-B70D-45CB-B5C5-4BC15C85F206}" type="sibTrans" cxnId="{35102969-152A-4A28-ACB9-589AED0E040E}">
      <dgm:prSet/>
      <dgm:spPr/>
      <dgm:t>
        <a:bodyPr/>
        <a:lstStyle/>
        <a:p>
          <a:endParaRPr lang="el-GR">
            <a:latin typeface="Arial" pitchFamily="34" charset="0"/>
            <a:cs typeface="Arial" pitchFamily="34" charset="0"/>
          </a:endParaRPr>
        </a:p>
      </dgm:t>
    </dgm:pt>
    <dgm:pt modelId="{E69DE448-64F3-4D29-9934-65BB210A4805}">
      <dgm:prSet phldrT="[Κείμενο]"/>
      <dgm:spPr/>
      <dgm:t>
        <a:bodyPr/>
        <a:lstStyle/>
        <a:p>
          <a:r>
            <a:rPr lang="el-GR" dirty="0" smtClean="0">
              <a:latin typeface="Arial" pitchFamily="34" charset="0"/>
              <a:cs typeface="Arial" pitchFamily="34" charset="0"/>
            </a:rPr>
            <a:t>ΠΟΔΗΛΑΤΟ</a:t>
          </a:r>
          <a:endParaRPr lang="el-GR" dirty="0">
            <a:latin typeface="Arial" pitchFamily="34" charset="0"/>
            <a:cs typeface="Arial" pitchFamily="34" charset="0"/>
          </a:endParaRPr>
        </a:p>
      </dgm:t>
    </dgm:pt>
    <dgm:pt modelId="{D2341A94-FA41-44C7-9EF7-F19A5EE905D7}" type="parTrans" cxnId="{4C50F374-DBBD-45EE-91B9-9A6A932C963D}">
      <dgm:prSet/>
      <dgm:spPr/>
      <dgm:t>
        <a:bodyPr/>
        <a:lstStyle/>
        <a:p>
          <a:endParaRPr lang="el-GR">
            <a:latin typeface="Arial" pitchFamily="34" charset="0"/>
            <a:cs typeface="Arial" pitchFamily="34" charset="0"/>
          </a:endParaRPr>
        </a:p>
      </dgm:t>
    </dgm:pt>
    <dgm:pt modelId="{BDC840E3-AB58-480D-AE66-D81263413A65}" type="sibTrans" cxnId="{4C50F374-DBBD-45EE-91B9-9A6A932C963D}">
      <dgm:prSet/>
      <dgm:spPr/>
      <dgm:t>
        <a:bodyPr/>
        <a:lstStyle/>
        <a:p>
          <a:endParaRPr lang="el-GR">
            <a:latin typeface="Arial" pitchFamily="34" charset="0"/>
            <a:cs typeface="Arial" pitchFamily="34" charset="0"/>
          </a:endParaRPr>
        </a:p>
      </dgm:t>
    </dgm:pt>
    <dgm:pt modelId="{9B43A0EE-2FED-44E3-BF0C-5630E5750195}">
      <dgm:prSet phldrT="[Κείμενο]"/>
      <dgm:spPr/>
      <dgm:t>
        <a:bodyPr/>
        <a:lstStyle/>
        <a:p>
          <a:r>
            <a:rPr lang="el-GR" dirty="0" smtClean="0">
              <a:latin typeface="Arial" pitchFamily="34" charset="0"/>
              <a:cs typeface="Arial" pitchFamily="34" charset="0"/>
            </a:rPr>
            <a:t>ΔΗΜΟΣΙΕΣ ΣΥΓΚΟΙΝΩΝΙΕΣ</a:t>
          </a:r>
          <a:endParaRPr lang="el-GR" dirty="0">
            <a:latin typeface="Arial" pitchFamily="34" charset="0"/>
            <a:cs typeface="Arial" pitchFamily="34" charset="0"/>
          </a:endParaRPr>
        </a:p>
      </dgm:t>
    </dgm:pt>
    <dgm:pt modelId="{F62B8B0D-10CB-4527-81B0-92E5CAAF660C}" type="parTrans" cxnId="{EE7B89D0-CE40-4021-81E4-C5DA13E092CF}">
      <dgm:prSet/>
      <dgm:spPr/>
      <dgm:t>
        <a:bodyPr/>
        <a:lstStyle/>
        <a:p>
          <a:endParaRPr lang="el-GR">
            <a:latin typeface="Arial" pitchFamily="34" charset="0"/>
            <a:cs typeface="Arial" pitchFamily="34" charset="0"/>
          </a:endParaRPr>
        </a:p>
      </dgm:t>
    </dgm:pt>
    <dgm:pt modelId="{EC32344F-766D-472B-B4BE-2A71510B1D2A}" type="sibTrans" cxnId="{EE7B89D0-CE40-4021-81E4-C5DA13E092CF}">
      <dgm:prSet/>
      <dgm:spPr/>
      <dgm:t>
        <a:bodyPr/>
        <a:lstStyle/>
        <a:p>
          <a:endParaRPr lang="el-GR">
            <a:latin typeface="Arial" pitchFamily="34" charset="0"/>
            <a:cs typeface="Arial" pitchFamily="34" charset="0"/>
          </a:endParaRPr>
        </a:p>
      </dgm:t>
    </dgm:pt>
    <dgm:pt modelId="{9BBDBDBA-EE90-475D-823D-67512BC135D8}">
      <dgm:prSet phldrT="[Κείμενο]"/>
      <dgm:spPr/>
      <dgm:t>
        <a:bodyPr/>
        <a:lstStyle/>
        <a:p>
          <a:r>
            <a:rPr lang="el-GR" dirty="0" smtClean="0">
              <a:latin typeface="Arial" pitchFamily="34" charset="0"/>
              <a:cs typeface="Arial" pitchFamily="34" charset="0"/>
            </a:rPr>
            <a:t>ΜΕΤΡΑ ΧΡΗΣΗΣ ΟΧΗΜΑΤΩΝ</a:t>
          </a:r>
          <a:endParaRPr lang="el-GR" dirty="0">
            <a:latin typeface="Arial" pitchFamily="34" charset="0"/>
            <a:cs typeface="Arial" pitchFamily="34" charset="0"/>
          </a:endParaRPr>
        </a:p>
      </dgm:t>
    </dgm:pt>
    <dgm:pt modelId="{67E5A1AD-5AA0-4861-A959-254476816EC9}" type="parTrans" cxnId="{9065EE0D-533B-4EFA-8016-BFC0DF94E319}">
      <dgm:prSet/>
      <dgm:spPr/>
      <dgm:t>
        <a:bodyPr/>
        <a:lstStyle/>
        <a:p>
          <a:endParaRPr lang="el-GR">
            <a:latin typeface="Arial" pitchFamily="34" charset="0"/>
            <a:cs typeface="Arial" pitchFamily="34" charset="0"/>
          </a:endParaRPr>
        </a:p>
      </dgm:t>
    </dgm:pt>
    <dgm:pt modelId="{77602B05-ADE1-44F2-9DC9-ECA909F2067E}" type="sibTrans" cxnId="{9065EE0D-533B-4EFA-8016-BFC0DF94E319}">
      <dgm:prSet/>
      <dgm:spPr/>
      <dgm:t>
        <a:bodyPr/>
        <a:lstStyle/>
        <a:p>
          <a:endParaRPr lang="el-GR">
            <a:latin typeface="Arial" pitchFamily="34" charset="0"/>
            <a:cs typeface="Arial" pitchFamily="34" charset="0"/>
          </a:endParaRPr>
        </a:p>
      </dgm:t>
    </dgm:pt>
    <dgm:pt modelId="{707740A0-6589-4628-9EC0-2D3A6466B593}">
      <dgm:prSet phldrT="[Κείμενο]"/>
      <dgm:spPr/>
      <dgm:t>
        <a:bodyPr/>
        <a:lstStyle/>
        <a:p>
          <a:r>
            <a:rPr lang="el-GR" dirty="0" smtClean="0">
              <a:latin typeface="Arial" pitchFamily="34" charset="0"/>
              <a:cs typeface="Arial" pitchFamily="34" charset="0"/>
            </a:rPr>
            <a:t>ΔΙΑΧΕΙΡΙΣΗ ΚΙΝΗΤΙΚΟΤΗΤΑΣ</a:t>
          </a:r>
          <a:endParaRPr lang="el-GR" dirty="0">
            <a:latin typeface="Arial" pitchFamily="34" charset="0"/>
            <a:cs typeface="Arial" pitchFamily="34" charset="0"/>
          </a:endParaRPr>
        </a:p>
      </dgm:t>
    </dgm:pt>
    <dgm:pt modelId="{A6BAC1B9-3077-42B2-93B9-494BAB7FF313}" type="parTrans" cxnId="{AE707EEB-CF63-4839-8F8F-AB1195834F29}">
      <dgm:prSet/>
      <dgm:spPr/>
      <dgm:t>
        <a:bodyPr/>
        <a:lstStyle/>
        <a:p>
          <a:endParaRPr lang="el-GR">
            <a:latin typeface="Arial" pitchFamily="34" charset="0"/>
            <a:cs typeface="Arial" pitchFamily="34" charset="0"/>
          </a:endParaRPr>
        </a:p>
      </dgm:t>
    </dgm:pt>
    <dgm:pt modelId="{F4D4094C-AAE4-410D-B9C8-E4617BC1EB3A}" type="sibTrans" cxnId="{AE707EEB-CF63-4839-8F8F-AB1195834F29}">
      <dgm:prSet/>
      <dgm:spPr/>
      <dgm:t>
        <a:bodyPr/>
        <a:lstStyle/>
        <a:p>
          <a:endParaRPr lang="el-GR">
            <a:latin typeface="Arial" pitchFamily="34" charset="0"/>
            <a:cs typeface="Arial" pitchFamily="34" charset="0"/>
          </a:endParaRPr>
        </a:p>
      </dgm:t>
    </dgm:pt>
    <dgm:pt modelId="{B2E81620-CA08-4C6B-948E-7AC5779F913B}">
      <dgm:prSet phldrT="[Κείμενο]"/>
      <dgm:spPr/>
      <dgm:t>
        <a:bodyPr/>
        <a:lstStyle/>
        <a:p>
          <a:r>
            <a:rPr lang="el-GR" dirty="0" smtClean="0">
              <a:latin typeface="Arial" pitchFamily="34" charset="0"/>
              <a:cs typeface="Arial" pitchFamily="34" charset="0"/>
            </a:rPr>
            <a:t>ΔΙΑΧΕΙΡΙΣΗ ΕΜΠΟΡΕΥΜΑΤΙΚΩΝ ΜΕΤΑΦΟΡΏΝ</a:t>
          </a:r>
          <a:endParaRPr lang="el-GR" dirty="0">
            <a:latin typeface="Arial" pitchFamily="34" charset="0"/>
            <a:cs typeface="Arial" pitchFamily="34" charset="0"/>
          </a:endParaRPr>
        </a:p>
      </dgm:t>
    </dgm:pt>
    <dgm:pt modelId="{4F7047E1-0620-406E-94BB-4158E2C6C931}" type="parTrans" cxnId="{4A3BD97A-8E23-4779-976A-A9633923C168}">
      <dgm:prSet/>
      <dgm:spPr/>
      <dgm:t>
        <a:bodyPr/>
        <a:lstStyle/>
        <a:p>
          <a:endParaRPr lang="el-GR">
            <a:latin typeface="Arial" pitchFamily="34" charset="0"/>
            <a:cs typeface="Arial" pitchFamily="34" charset="0"/>
          </a:endParaRPr>
        </a:p>
      </dgm:t>
    </dgm:pt>
    <dgm:pt modelId="{62B01F36-E9A0-43B5-B833-292AA1DCF31C}" type="sibTrans" cxnId="{4A3BD97A-8E23-4779-976A-A9633923C168}">
      <dgm:prSet/>
      <dgm:spPr/>
      <dgm:t>
        <a:bodyPr/>
        <a:lstStyle/>
        <a:p>
          <a:endParaRPr lang="el-GR">
            <a:latin typeface="Arial" pitchFamily="34" charset="0"/>
            <a:cs typeface="Arial" pitchFamily="34" charset="0"/>
          </a:endParaRPr>
        </a:p>
      </dgm:t>
    </dgm:pt>
    <dgm:pt modelId="{0CBACA10-EBBA-4547-ADFE-AB5E59776706}" type="pres">
      <dgm:prSet presAssocID="{1680E62B-840D-44E6-A101-060196017084}" presName="diagram" presStyleCnt="0">
        <dgm:presLayoutVars>
          <dgm:dir/>
          <dgm:resizeHandles val="exact"/>
        </dgm:presLayoutVars>
      </dgm:prSet>
      <dgm:spPr/>
      <dgm:t>
        <a:bodyPr/>
        <a:lstStyle/>
        <a:p>
          <a:endParaRPr lang="el-GR"/>
        </a:p>
      </dgm:t>
    </dgm:pt>
    <dgm:pt modelId="{35B15869-0C59-40A5-A7DD-FCE3B9594CC6}" type="pres">
      <dgm:prSet presAssocID="{67757572-26AC-4C70-B3FF-E30DADBF57D7}" presName="node" presStyleLbl="node1" presStyleIdx="0" presStyleCnt="8">
        <dgm:presLayoutVars>
          <dgm:bulletEnabled val="1"/>
        </dgm:presLayoutVars>
      </dgm:prSet>
      <dgm:spPr/>
      <dgm:t>
        <a:bodyPr/>
        <a:lstStyle/>
        <a:p>
          <a:endParaRPr lang="el-GR"/>
        </a:p>
      </dgm:t>
    </dgm:pt>
    <dgm:pt modelId="{65273066-F6AC-47B6-BEAB-9DD52501C492}" type="pres">
      <dgm:prSet presAssocID="{E23671B3-81DE-4F9E-A81B-85B9E8FD18C7}" presName="sibTrans" presStyleCnt="0"/>
      <dgm:spPr/>
      <dgm:t>
        <a:bodyPr/>
        <a:lstStyle/>
        <a:p>
          <a:endParaRPr lang="en-US"/>
        </a:p>
      </dgm:t>
    </dgm:pt>
    <dgm:pt modelId="{C5D36A9A-5978-48DD-8CEA-3BBEA10F5F00}" type="pres">
      <dgm:prSet presAssocID="{D15FD167-A17B-40F1-ADAA-DF5C56D1F26E}" presName="node" presStyleLbl="node1" presStyleIdx="1" presStyleCnt="8">
        <dgm:presLayoutVars>
          <dgm:bulletEnabled val="1"/>
        </dgm:presLayoutVars>
      </dgm:prSet>
      <dgm:spPr/>
      <dgm:t>
        <a:bodyPr/>
        <a:lstStyle/>
        <a:p>
          <a:endParaRPr lang="el-GR"/>
        </a:p>
      </dgm:t>
    </dgm:pt>
    <dgm:pt modelId="{63D93C8B-1030-4B7A-A825-98C17FB32132}" type="pres">
      <dgm:prSet presAssocID="{1AF2A97D-06E1-44E6-A038-DE898BF9A6B2}" presName="sibTrans" presStyleCnt="0"/>
      <dgm:spPr/>
      <dgm:t>
        <a:bodyPr/>
        <a:lstStyle/>
        <a:p>
          <a:endParaRPr lang="en-US"/>
        </a:p>
      </dgm:t>
    </dgm:pt>
    <dgm:pt modelId="{170DD9C7-D70D-4D4D-B425-89B9D29A50A1}" type="pres">
      <dgm:prSet presAssocID="{C325086B-8C46-400A-8738-C52A11792841}" presName="node" presStyleLbl="node1" presStyleIdx="2" presStyleCnt="8">
        <dgm:presLayoutVars>
          <dgm:bulletEnabled val="1"/>
        </dgm:presLayoutVars>
      </dgm:prSet>
      <dgm:spPr/>
      <dgm:t>
        <a:bodyPr/>
        <a:lstStyle/>
        <a:p>
          <a:endParaRPr lang="el-GR"/>
        </a:p>
      </dgm:t>
    </dgm:pt>
    <dgm:pt modelId="{02A54117-F482-48D6-AC01-7D470283E377}" type="pres">
      <dgm:prSet presAssocID="{EEB6B61C-B70D-45CB-B5C5-4BC15C85F206}" presName="sibTrans" presStyleCnt="0"/>
      <dgm:spPr/>
      <dgm:t>
        <a:bodyPr/>
        <a:lstStyle/>
        <a:p>
          <a:endParaRPr lang="en-US"/>
        </a:p>
      </dgm:t>
    </dgm:pt>
    <dgm:pt modelId="{237C43F4-20C0-42F7-A881-B4204AA399B3}" type="pres">
      <dgm:prSet presAssocID="{E69DE448-64F3-4D29-9934-65BB210A4805}" presName="node" presStyleLbl="node1" presStyleIdx="3" presStyleCnt="8">
        <dgm:presLayoutVars>
          <dgm:bulletEnabled val="1"/>
        </dgm:presLayoutVars>
      </dgm:prSet>
      <dgm:spPr/>
      <dgm:t>
        <a:bodyPr/>
        <a:lstStyle/>
        <a:p>
          <a:endParaRPr lang="el-GR"/>
        </a:p>
      </dgm:t>
    </dgm:pt>
    <dgm:pt modelId="{DC647BFC-5114-4584-9E92-684FBBE2725C}" type="pres">
      <dgm:prSet presAssocID="{BDC840E3-AB58-480D-AE66-D81263413A65}" presName="sibTrans" presStyleCnt="0"/>
      <dgm:spPr/>
      <dgm:t>
        <a:bodyPr/>
        <a:lstStyle/>
        <a:p>
          <a:endParaRPr lang="en-US"/>
        </a:p>
      </dgm:t>
    </dgm:pt>
    <dgm:pt modelId="{0D26F713-34BA-490A-8CEC-BB820DC23FCC}" type="pres">
      <dgm:prSet presAssocID="{9B43A0EE-2FED-44E3-BF0C-5630E5750195}" presName="node" presStyleLbl="node1" presStyleIdx="4" presStyleCnt="8">
        <dgm:presLayoutVars>
          <dgm:bulletEnabled val="1"/>
        </dgm:presLayoutVars>
      </dgm:prSet>
      <dgm:spPr/>
      <dgm:t>
        <a:bodyPr/>
        <a:lstStyle/>
        <a:p>
          <a:endParaRPr lang="el-GR"/>
        </a:p>
      </dgm:t>
    </dgm:pt>
    <dgm:pt modelId="{1E8529D1-6FF6-4737-8BA8-9788FA0CFC90}" type="pres">
      <dgm:prSet presAssocID="{EC32344F-766D-472B-B4BE-2A71510B1D2A}" presName="sibTrans" presStyleCnt="0"/>
      <dgm:spPr/>
      <dgm:t>
        <a:bodyPr/>
        <a:lstStyle/>
        <a:p>
          <a:endParaRPr lang="en-US"/>
        </a:p>
      </dgm:t>
    </dgm:pt>
    <dgm:pt modelId="{69843920-4F57-49D7-ADA1-A0DDA5830423}" type="pres">
      <dgm:prSet presAssocID="{9BBDBDBA-EE90-475D-823D-67512BC135D8}" presName="node" presStyleLbl="node1" presStyleIdx="5" presStyleCnt="8">
        <dgm:presLayoutVars>
          <dgm:bulletEnabled val="1"/>
        </dgm:presLayoutVars>
      </dgm:prSet>
      <dgm:spPr/>
      <dgm:t>
        <a:bodyPr/>
        <a:lstStyle/>
        <a:p>
          <a:endParaRPr lang="el-GR"/>
        </a:p>
      </dgm:t>
    </dgm:pt>
    <dgm:pt modelId="{996A881B-5B5A-41D4-BDC8-112FA390218C}" type="pres">
      <dgm:prSet presAssocID="{77602B05-ADE1-44F2-9DC9-ECA909F2067E}" presName="sibTrans" presStyleCnt="0"/>
      <dgm:spPr/>
      <dgm:t>
        <a:bodyPr/>
        <a:lstStyle/>
        <a:p>
          <a:endParaRPr lang="en-US"/>
        </a:p>
      </dgm:t>
    </dgm:pt>
    <dgm:pt modelId="{FD4E13EE-0662-44F4-9020-5DFB71162A17}" type="pres">
      <dgm:prSet presAssocID="{707740A0-6589-4628-9EC0-2D3A6466B593}" presName="node" presStyleLbl="node1" presStyleIdx="6" presStyleCnt="8">
        <dgm:presLayoutVars>
          <dgm:bulletEnabled val="1"/>
        </dgm:presLayoutVars>
      </dgm:prSet>
      <dgm:spPr/>
      <dgm:t>
        <a:bodyPr/>
        <a:lstStyle/>
        <a:p>
          <a:endParaRPr lang="el-GR"/>
        </a:p>
      </dgm:t>
    </dgm:pt>
    <dgm:pt modelId="{D62FC2CC-A8E7-431A-9CC9-1CB15C5ECF19}" type="pres">
      <dgm:prSet presAssocID="{F4D4094C-AAE4-410D-B9C8-E4617BC1EB3A}" presName="sibTrans" presStyleCnt="0"/>
      <dgm:spPr/>
      <dgm:t>
        <a:bodyPr/>
        <a:lstStyle/>
        <a:p>
          <a:endParaRPr lang="en-US"/>
        </a:p>
      </dgm:t>
    </dgm:pt>
    <dgm:pt modelId="{4996B42D-70DA-4DBD-ADE3-95D9991C9D04}" type="pres">
      <dgm:prSet presAssocID="{B2E81620-CA08-4C6B-948E-7AC5779F913B}" presName="node" presStyleLbl="node1" presStyleIdx="7" presStyleCnt="8">
        <dgm:presLayoutVars>
          <dgm:bulletEnabled val="1"/>
        </dgm:presLayoutVars>
      </dgm:prSet>
      <dgm:spPr/>
      <dgm:t>
        <a:bodyPr/>
        <a:lstStyle/>
        <a:p>
          <a:endParaRPr lang="el-GR"/>
        </a:p>
      </dgm:t>
    </dgm:pt>
  </dgm:ptLst>
  <dgm:cxnLst>
    <dgm:cxn modelId="{B6CC39C3-7B50-4287-8B50-DAAB6F703F0C}" type="presOf" srcId="{E69DE448-64F3-4D29-9934-65BB210A4805}" destId="{237C43F4-20C0-42F7-A881-B4204AA399B3}" srcOrd="0" destOrd="0" presId="urn:microsoft.com/office/officeart/2005/8/layout/default#1"/>
    <dgm:cxn modelId="{EA16A73A-C2A6-4BA1-A07B-EDAD7E0878E0}" type="presOf" srcId="{9B43A0EE-2FED-44E3-BF0C-5630E5750195}" destId="{0D26F713-34BA-490A-8CEC-BB820DC23FCC}" srcOrd="0" destOrd="0" presId="urn:microsoft.com/office/officeart/2005/8/layout/default#1"/>
    <dgm:cxn modelId="{28E575F5-B120-47D5-A5F7-7059029B5F16}" type="presOf" srcId="{1680E62B-840D-44E6-A101-060196017084}" destId="{0CBACA10-EBBA-4547-ADFE-AB5E59776706}" srcOrd="0" destOrd="0" presId="urn:microsoft.com/office/officeart/2005/8/layout/default#1"/>
    <dgm:cxn modelId="{C6088BCA-6403-4E45-BEF0-C10CF370223D}" type="presOf" srcId="{B2E81620-CA08-4C6B-948E-7AC5779F913B}" destId="{4996B42D-70DA-4DBD-ADE3-95D9991C9D04}" srcOrd="0" destOrd="0" presId="urn:microsoft.com/office/officeart/2005/8/layout/default#1"/>
    <dgm:cxn modelId="{6B20DFBF-EB1E-4934-BCBA-F248A768CCA2}" srcId="{1680E62B-840D-44E6-A101-060196017084}" destId="{67757572-26AC-4C70-B3FF-E30DADBF57D7}" srcOrd="0" destOrd="0" parTransId="{446A4FB0-BBBA-4E0F-94D8-2D3310DFFA01}" sibTransId="{E23671B3-81DE-4F9E-A81B-85B9E8FD18C7}"/>
    <dgm:cxn modelId="{35102969-152A-4A28-ACB9-589AED0E040E}" srcId="{1680E62B-840D-44E6-A101-060196017084}" destId="{C325086B-8C46-400A-8738-C52A11792841}" srcOrd="2" destOrd="0" parTransId="{69701EFB-C6F6-4E03-AB0B-5E5863778E28}" sibTransId="{EEB6B61C-B70D-45CB-B5C5-4BC15C85F206}"/>
    <dgm:cxn modelId="{FBAA0FD1-8F5F-4FAC-9E34-2ED97D9EAC0F}" srcId="{1680E62B-840D-44E6-A101-060196017084}" destId="{D15FD167-A17B-40F1-ADAA-DF5C56D1F26E}" srcOrd="1" destOrd="0" parTransId="{639EE3D8-7D6D-424A-8B93-1814AFC0FFB5}" sibTransId="{1AF2A97D-06E1-44E6-A038-DE898BF9A6B2}"/>
    <dgm:cxn modelId="{0089B95D-E296-4413-B026-117855A35917}" type="presOf" srcId="{67757572-26AC-4C70-B3FF-E30DADBF57D7}" destId="{35B15869-0C59-40A5-A7DD-FCE3B9594CC6}" srcOrd="0" destOrd="0" presId="urn:microsoft.com/office/officeart/2005/8/layout/default#1"/>
    <dgm:cxn modelId="{E33E7D9B-CD04-4F13-85EF-564BBB21DEB7}" type="presOf" srcId="{707740A0-6589-4628-9EC0-2D3A6466B593}" destId="{FD4E13EE-0662-44F4-9020-5DFB71162A17}" srcOrd="0" destOrd="0" presId="urn:microsoft.com/office/officeart/2005/8/layout/default#1"/>
    <dgm:cxn modelId="{4A3BD97A-8E23-4779-976A-A9633923C168}" srcId="{1680E62B-840D-44E6-A101-060196017084}" destId="{B2E81620-CA08-4C6B-948E-7AC5779F913B}" srcOrd="7" destOrd="0" parTransId="{4F7047E1-0620-406E-94BB-4158E2C6C931}" sibTransId="{62B01F36-E9A0-43B5-B833-292AA1DCF31C}"/>
    <dgm:cxn modelId="{2AFAD8DE-69B5-4B57-8C56-0C2E35C6FE92}" type="presOf" srcId="{D15FD167-A17B-40F1-ADAA-DF5C56D1F26E}" destId="{C5D36A9A-5978-48DD-8CEA-3BBEA10F5F00}" srcOrd="0" destOrd="0" presId="urn:microsoft.com/office/officeart/2005/8/layout/default#1"/>
    <dgm:cxn modelId="{8EA7AD17-8A80-4C9A-B75B-BEB561A4ECD7}" type="presOf" srcId="{C325086B-8C46-400A-8738-C52A11792841}" destId="{170DD9C7-D70D-4D4D-B425-89B9D29A50A1}" srcOrd="0" destOrd="0" presId="urn:microsoft.com/office/officeart/2005/8/layout/default#1"/>
    <dgm:cxn modelId="{EE7B89D0-CE40-4021-81E4-C5DA13E092CF}" srcId="{1680E62B-840D-44E6-A101-060196017084}" destId="{9B43A0EE-2FED-44E3-BF0C-5630E5750195}" srcOrd="4" destOrd="0" parTransId="{F62B8B0D-10CB-4527-81B0-92E5CAAF660C}" sibTransId="{EC32344F-766D-472B-B4BE-2A71510B1D2A}"/>
    <dgm:cxn modelId="{AE707EEB-CF63-4839-8F8F-AB1195834F29}" srcId="{1680E62B-840D-44E6-A101-060196017084}" destId="{707740A0-6589-4628-9EC0-2D3A6466B593}" srcOrd="6" destOrd="0" parTransId="{A6BAC1B9-3077-42B2-93B9-494BAB7FF313}" sibTransId="{F4D4094C-AAE4-410D-B9C8-E4617BC1EB3A}"/>
    <dgm:cxn modelId="{4C50F374-DBBD-45EE-91B9-9A6A932C963D}" srcId="{1680E62B-840D-44E6-A101-060196017084}" destId="{E69DE448-64F3-4D29-9934-65BB210A4805}" srcOrd="3" destOrd="0" parTransId="{D2341A94-FA41-44C7-9EF7-F19A5EE905D7}" sibTransId="{BDC840E3-AB58-480D-AE66-D81263413A65}"/>
    <dgm:cxn modelId="{60D00FD5-3500-4FBD-95D7-BDC64BFABF4E}" type="presOf" srcId="{9BBDBDBA-EE90-475D-823D-67512BC135D8}" destId="{69843920-4F57-49D7-ADA1-A0DDA5830423}" srcOrd="0" destOrd="0" presId="urn:microsoft.com/office/officeart/2005/8/layout/default#1"/>
    <dgm:cxn modelId="{9065EE0D-533B-4EFA-8016-BFC0DF94E319}" srcId="{1680E62B-840D-44E6-A101-060196017084}" destId="{9BBDBDBA-EE90-475D-823D-67512BC135D8}" srcOrd="5" destOrd="0" parTransId="{67E5A1AD-5AA0-4861-A959-254476816EC9}" sibTransId="{77602B05-ADE1-44F2-9DC9-ECA909F2067E}"/>
    <dgm:cxn modelId="{F6718F01-60DE-48BB-9DAE-474B0FF4DB13}" type="presParOf" srcId="{0CBACA10-EBBA-4547-ADFE-AB5E59776706}" destId="{35B15869-0C59-40A5-A7DD-FCE3B9594CC6}" srcOrd="0" destOrd="0" presId="urn:microsoft.com/office/officeart/2005/8/layout/default#1"/>
    <dgm:cxn modelId="{35E91AC8-0F3F-44EF-A480-1557F3FECFC6}" type="presParOf" srcId="{0CBACA10-EBBA-4547-ADFE-AB5E59776706}" destId="{65273066-F6AC-47B6-BEAB-9DD52501C492}" srcOrd="1" destOrd="0" presId="urn:microsoft.com/office/officeart/2005/8/layout/default#1"/>
    <dgm:cxn modelId="{A3F1BE77-21F4-43FB-88D3-7D7F71EBE1C9}" type="presParOf" srcId="{0CBACA10-EBBA-4547-ADFE-AB5E59776706}" destId="{C5D36A9A-5978-48DD-8CEA-3BBEA10F5F00}" srcOrd="2" destOrd="0" presId="urn:microsoft.com/office/officeart/2005/8/layout/default#1"/>
    <dgm:cxn modelId="{A2AEAA3D-BF01-4ABA-9243-C2585AF0E1E6}" type="presParOf" srcId="{0CBACA10-EBBA-4547-ADFE-AB5E59776706}" destId="{63D93C8B-1030-4B7A-A825-98C17FB32132}" srcOrd="3" destOrd="0" presId="urn:microsoft.com/office/officeart/2005/8/layout/default#1"/>
    <dgm:cxn modelId="{B16F1FCE-3215-44F6-8B77-90158CD22CCA}" type="presParOf" srcId="{0CBACA10-EBBA-4547-ADFE-AB5E59776706}" destId="{170DD9C7-D70D-4D4D-B425-89B9D29A50A1}" srcOrd="4" destOrd="0" presId="urn:microsoft.com/office/officeart/2005/8/layout/default#1"/>
    <dgm:cxn modelId="{E14922E6-E7E5-48E5-B591-0A872A447933}" type="presParOf" srcId="{0CBACA10-EBBA-4547-ADFE-AB5E59776706}" destId="{02A54117-F482-48D6-AC01-7D470283E377}" srcOrd="5" destOrd="0" presId="urn:microsoft.com/office/officeart/2005/8/layout/default#1"/>
    <dgm:cxn modelId="{27968CD4-49A2-4B44-ACAD-3AD6395EB4B8}" type="presParOf" srcId="{0CBACA10-EBBA-4547-ADFE-AB5E59776706}" destId="{237C43F4-20C0-42F7-A881-B4204AA399B3}" srcOrd="6" destOrd="0" presId="urn:microsoft.com/office/officeart/2005/8/layout/default#1"/>
    <dgm:cxn modelId="{BDACF0D8-2ECA-4EC2-B0DF-035E47A1C3E1}" type="presParOf" srcId="{0CBACA10-EBBA-4547-ADFE-AB5E59776706}" destId="{DC647BFC-5114-4584-9E92-684FBBE2725C}" srcOrd="7" destOrd="0" presId="urn:microsoft.com/office/officeart/2005/8/layout/default#1"/>
    <dgm:cxn modelId="{54F5B2D8-2A5C-42E0-94BA-83A53BA7FFB8}" type="presParOf" srcId="{0CBACA10-EBBA-4547-ADFE-AB5E59776706}" destId="{0D26F713-34BA-490A-8CEC-BB820DC23FCC}" srcOrd="8" destOrd="0" presId="urn:microsoft.com/office/officeart/2005/8/layout/default#1"/>
    <dgm:cxn modelId="{F33AEB98-A1CA-421E-A67A-FD1C7494EBE6}" type="presParOf" srcId="{0CBACA10-EBBA-4547-ADFE-AB5E59776706}" destId="{1E8529D1-6FF6-4737-8BA8-9788FA0CFC90}" srcOrd="9" destOrd="0" presId="urn:microsoft.com/office/officeart/2005/8/layout/default#1"/>
    <dgm:cxn modelId="{D988156E-0F92-40B3-80F8-C154E575802B}" type="presParOf" srcId="{0CBACA10-EBBA-4547-ADFE-AB5E59776706}" destId="{69843920-4F57-49D7-ADA1-A0DDA5830423}" srcOrd="10" destOrd="0" presId="urn:microsoft.com/office/officeart/2005/8/layout/default#1"/>
    <dgm:cxn modelId="{69C5EFEC-71D2-4D56-8C55-A62FB2946972}" type="presParOf" srcId="{0CBACA10-EBBA-4547-ADFE-AB5E59776706}" destId="{996A881B-5B5A-41D4-BDC8-112FA390218C}" srcOrd="11" destOrd="0" presId="urn:microsoft.com/office/officeart/2005/8/layout/default#1"/>
    <dgm:cxn modelId="{1208909F-0523-4359-BC77-857F72E7ED13}" type="presParOf" srcId="{0CBACA10-EBBA-4547-ADFE-AB5E59776706}" destId="{FD4E13EE-0662-44F4-9020-5DFB71162A17}" srcOrd="12" destOrd="0" presId="urn:microsoft.com/office/officeart/2005/8/layout/default#1"/>
    <dgm:cxn modelId="{A4897B17-9644-438B-8D1C-FAFF05275D48}" type="presParOf" srcId="{0CBACA10-EBBA-4547-ADFE-AB5E59776706}" destId="{D62FC2CC-A8E7-431A-9CC9-1CB15C5ECF19}" srcOrd="13" destOrd="0" presId="urn:microsoft.com/office/officeart/2005/8/layout/default#1"/>
    <dgm:cxn modelId="{0107EE70-2F8B-4395-BC05-26CFD78D2621}" type="presParOf" srcId="{0CBACA10-EBBA-4547-ADFE-AB5E59776706}" destId="{4996B42D-70DA-4DBD-ADE3-95D9991C9D04}" srcOrd="14" destOrd="0" presId="urn:microsoft.com/office/officeart/2005/8/layout/defaul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9FD083-B2AB-46AA-B324-F8E8D4FDA6AB}" type="doc">
      <dgm:prSet loTypeId="urn:microsoft.com/office/officeart/2005/8/layout/default#2" loCatId="list" qsTypeId="urn:microsoft.com/office/officeart/2005/8/quickstyle/simple1" qsCatId="simple" csTypeId="urn:microsoft.com/office/officeart/2005/8/colors/colorful1#2" csCatId="colorful" phldr="1"/>
      <dgm:spPr/>
      <dgm:t>
        <a:bodyPr/>
        <a:lstStyle/>
        <a:p>
          <a:endParaRPr lang="en-US"/>
        </a:p>
      </dgm:t>
    </dgm:pt>
    <dgm:pt modelId="{3C910AC2-D4E7-4CB5-A69E-FCA916DF07D6}">
      <dgm:prSet/>
      <dgm:spPr/>
      <dgm:t>
        <a:bodyPr/>
        <a:lstStyle/>
        <a:p>
          <a:pPr rtl="0"/>
          <a:r>
            <a:rPr lang="el-GR" dirty="0" smtClean="0"/>
            <a:t>ΠΕΠ Ανατολικής Μακεδονίας και Θράκης [2014]</a:t>
          </a:r>
          <a:endParaRPr lang="en-US" dirty="0"/>
        </a:p>
      </dgm:t>
    </dgm:pt>
    <dgm:pt modelId="{0B8D79F1-A54D-4A04-AFE5-A4DF7A19DA77}" type="parTrans" cxnId="{7E9D0ED2-BB76-408F-BE97-C66D62F6B70A}">
      <dgm:prSet/>
      <dgm:spPr/>
      <dgm:t>
        <a:bodyPr/>
        <a:lstStyle/>
        <a:p>
          <a:endParaRPr lang="en-US"/>
        </a:p>
      </dgm:t>
    </dgm:pt>
    <dgm:pt modelId="{52C9D539-5831-49AD-AAAD-F7F31096F918}" type="sibTrans" cxnId="{7E9D0ED2-BB76-408F-BE97-C66D62F6B70A}">
      <dgm:prSet/>
      <dgm:spPr/>
      <dgm:t>
        <a:bodyPr/>
        <a:lstStyle/>
        <a:p>
          <a:endParaRPr lang="en-US"/>
        </a:p>
      </dgm:t>
    </dgm:pt>
    <dgm:pt modelId="{6796F770-7699-4D0C-B2C0-0A7B3145EE47}">
      <dgm:prSet/>
      <dgm:spPr/>
      <dgm:t>
        <a:bodyPr/>
        <a:lstStyle/>
        <a:p>
          <a:pPr rtl="0"/>
          <a:r>
            <a:rPr lang="el-GR" dirty="0" smtClean="0"/>
            <a:t>Βελτίωση της ελκυστικότητας των αστικών κέντρων</a:t>
          </a:r>
          <a:endParaRPr lang="en-US" dirty="0"/>
        </a:p>
      </dgm:t>
    </dgm:pt>
    <dgm:pt modelId="{F06DBFB9-7AC3-4ADB-8176-883A4CB0A43D}" type="parTrans" cxnId="{76A0536F-4B95-4138-8EE4-015115CBE45A}">
      <dgm:prSet/>
      <dgm:spPr/>
      <dgm:t>
        <a:bodyPr/>
        <a:lstStyle/>
        <a:p>
          <a:endParaRPr lang="en-US"/>
        </a:p>
      </dgm:t>
    </dgm:pt>
    <dgm:pt modelId="{880B061E-3A3A-45E4-A3CA-FC10041312C0}" type="sibTrans" cxnId="{76A0536F-4B95-4138-8EE4-015115CBE45A}">
      <dgm:prSet/>
      <dgm:spPr/>
      <dgm:t>
        <a:bodyPr/>
        <a:lstStyle/>
        <a:p>
          <a:endParaRPr lang="en-US"/>
        </a:p>
      </dgm:t>
    </dgm:pt>
    <dgm:pt modelId="{D38750CA-F2FE-47F0-A38F-BFE45EE5FB8D}">
      <dgm:prSet/>
      <dgm:spPr/>
      <dgm:t>
        <a:bodyPr/>
        <a:lstStyle/>
        <a:p>
          <a:pPr rtl="0"/>
          <a:r>
            <a:rPr lang="el-GR" dirty="0" smtClean="0"/>
            <a:t>Πράσινη Βίβλος των Μεταφορών [2007]</a:t>
          </a:r>
          <a:endParaRPr lang="en-US" dirty="0"/>
        </a:p>
      </dgm:t>
    </dgm:pt>
    <dgm:pt modelId="{30A7B1E6-C716-47AA-9194-86690CEAF590}" type="parTrans" cxnId="{D25CAE31-73AE-4A01-AC0A-5DEB6138EE57}">
      <dgm:prSet/>
      <dgm:spPr/>
      <dgm:t>
        <a:bodyPr/>
        <a:lstStyle/>
        <a:p>
          <a:endParaRPr lang="en-US"/>
        </a:p>
      </dgm:t>
    </dgm:pt>
    <dgm:pt modelId="{93FA2067-77B2-48B5-81CE-94EDB1D54B86}" type="sibTrans" cxnId="{D25CAE31-73AE-4A01-AC0A-5DEB6138EE57}">
      <dgm:prSet/>
      <dgm:spPr/>
      <dgm:t>
        <a:bodyPr/>
        <a:lstStyle/>
        <a:p>
          <a:endParaRPr lang="en-US"/>
        </a:p>
      </dgm:t>
    </dgm:pt>
    <dgm:pt modelId="{6605BEE0-56BC-45B5-91DB-8713C6AC19BC}">
      <dgm:prSet/>
      <dgm:spPr/>
      <dgm:t>
        <a:bodyPr/>
        <a:lstStyle/>
        <a:p>
          <a:pPr rtl="0"/>
          <a:r>
            <a:rPr lang="el-GR" smtClean="0"/>
            <a:t>Πόλεις και μεγαλουπόλεις ελεύθερης ροής</a:t>
          </a:r>
          <a:endParaRPr lang="en-US"/>
        </a:p>
      </dgm:t>
    </dgm:pt>
    <dgm:pt modelId="{B028B9C3-0155-40A6-8941-0C59348E6E9C}" type="parTrans" cxnId="{AE5F6115-AB82-44F8-8CAE-D57D1014E8EF}">
      <dgm:prSet/>
      <dgm:spPr/>
      <dgm:t>
        <a:bodyPr/>
        <a:lstStyle/>
        <a:p>
          <a:endParaRPr lang="en-US"/>
        </a:p>
      </dgm:t>
    </dgm:pt>
    <dgm:pt modelId="{007FB1DD-A441-4D21-881C-68A411C745A2}" type="sibTrans" cxnId="{AE5F6115-AB82-44F8-8CAE-D57D1014E8EF}">
      <dgm:prSet/>
      <dgm:spPr/>
      <dgm:t>
        <a:bodyPr/>
        <a:lstStyle/>
        <a:p>
          <a:endParaRPr lang="en-US"/>
        </a:p>
      </dgm:t>
    </dgm:pt>
    <dgm:pt modelId="{90A0364D-DD15-4C3A-849E-729BABE23F5A}">
      <dgm:prSet/>
      <dgm:spPr/>
      <dgm:t>
        <a:bodyPr/>
        <a:lstStyle/>
        <a:p>
          <a:pPr rtl="0"/>
          <a:r>
            <a:rPr lang="el-GR" smtClean="0"/>
            <a:t>Πιο πράσινες πόλεις και μεγαλουπόλεις</a:t>
          </a:r>
          <a:endParaRPr lang="en-US"/>
        </a:p>
      </dgm:t>
    </dgm:pt>
    <dgm:pt modelId="{D66D7658-B00E-494B-97A9-61D3AFA91C04}" type="parTrans" cxnId="{166C3A10-74A3-4CA1-BB0D-04133FCF25E5}">
      <dgm:prSet/>
      <dgm:spPr/>
      <dgm:t>
        <a:bodyPr/>
        <a:lstStyle/>
        <a:p>
          <a:endParaRPr lang="en-US"/>
        </a:p>
      </dgm:t>
    </dgm:pt>
    <dgm:pt modelId="{E5609132-8BFD-47A6-9720-7F36C9DAD93F}" type="sibTrans" cxnId="{166C3A10-74A3-4CA1-BB0D-04133FCF25E5}">
      <dgm:prSet/>
      <dgm:spPr/>
      <dgm:t>
        <a:bodyPr/>
        <a:lstStyle/>
        <a:p>
          <a:endParaRPr lang="en-US"/>
        </a:p>
      </dgm:t>
    </dgm:pt>
    <dgm:pt modelId="{4B78E9D2-F61C-45A8-94FB-E5BC69EDBF33}">
      <dgm:prSet/>
      <dgm:spPr/>
      <dgm:t>
        <a:bodyPr/>
        <a:lstStyle/>
        <a:p>
          <a:pPr rtl="0"/>
          <a:r>
            <a:rPr lang="el-GR" smtClean="0"/>
            <a:t>Πιο "έξυπνες" αστικές συγκοινωνίες</a:t>
          </a:r>
          <a:endParaRPr lang="en-US"/>
        </a:p>
      </dgm:t>
    </dgm:pt>
    <dgm:pt modelId="{78171555-22B7-46CF-86D6-EBC449B2B6CC}" type="parTrans" cxnId="{3C541399-CC05-4606-BB18-92BB66F3C1E4}">
      <dgm:prSet/>
      <dgm:spPr/>
      <dgm:t>
        <a:bodyPr/>
        <a:lstStyle/>
        <a:p>
          <a:endParaRPr lang="en-US"/>
        </a:p>
      </dgm:t>
    </dgm:pt>
    <dgm:pt modelId="{C7B947A2-DEF6-49C3-AD89-E8EEBC4AB0AE}" type="sibTrans" cxnId="{3C541399-CC05-4606-BB18-92BB66F3C1E4}">
      <dgm:prSet/>
      <dgm:spPr/>
      <dgm:t>
        <a:bodyPr/>
        <a:lstStyle/>
        <a:p>
          <a:endParaRPr lang="en-US"/>
        </a:p>
      </dgm:t>
    </dgm:pt>
    <dgm:pt modelId="{903A0544-ADFC-427E-AD70-C525EE3952AC}">
      <dgm:prSet/>
      <dgm:spPr/>
      <dgm:t>
        <a:bodyPr/>
        <a:lstStyle/>
        <a:p>
          <a:pPr rtl="0"/>
          <a:r>
            <a:rPr lang="el-GR" smtClean="0"/>
            <a:t>Προσβάσιμες αστικές συγκοινωνίες</a:t>
          </a:r>
          <a:endParaRPr lang="en-US"/>
        </a:p>
      </dgm:t>
    </dgm:pt>
    <dgm:pt modelId="{7359D5A9-DFAF-4743-B7E0-7100DCE220AB}" type="parTrans" cxnId="{EFE9370C-9D3A-4D40-B9A7-F3249AAD1A7E}">
      <dgm:prSet/>
      <dgm:spPr/>
      <dgm:t>
        <a:bodyPr/>
        <a:lstStyle/>
        <a:p>
          <a:endParaRPr lang="en-US"/>
        </a:p>
      </dgm:t>
    </dgm:pt>
    <dgm:pt modelId="{ABA486E2-D008-4502-BCB1-EF3D2BF4CED7}" type="sibTrans" cxnId="{EFE9370C-9D3A-4D40-B9A7-F3249AAD1A7E}">
      <dgm:prSet/>
      <dgm:spPr/>
      <dgm:t>
        <a:bodyPr/>
        <a:lstStyle/>
        <a:p>
          <a:endParaRPr lang="en-US"/>
        </a:p>
      </dgm:t>
    </dgm:pt>
    <dgm:pt modelId="{A6027CE5-3E78-4479-8E82-1195AE3F0DE6}">
      <dgm:prSet/>
      <dgm:spPr/>
      <dgm:t>
        <a:bodyPr/>
        <a:lstStyle/>
        <a:p>
          <a:pPr rtl="0"/>
          <a:r>
            <a:rPr lang="el-GR" dirty="0" smtClean="0"/>
            <a:t>Διαμόρφωση νέας παιδείας αστικής κινητικότητας</a:t>
          </a:r>
          <a:endParaRPr lang="en-US" dirty="0"/>
        </a:p>
      </dgm:t>
    </dgm:pt>
    <dgm:pt modelId="{8E41FD57-C7F4-4F95-8D17-B3106652CDB1}" type="parTrans" cxnId="{D1B84545-4C55-47B8-A6A7-D2CFA1000EC9}">
      <dgm:prSet/>
      <dgm:spPr/>
      <dgm:t>
        <a:bodyPr/>
        <a:lstStyle/>
        <a:p>
          <a:endParaRPr lang="en-US"/>
        </a:p>
      </dgm:t>
    </dgm:pt>
    <dgm:pt modelId="{C17C0FA7-FF70-4EC7-8150-C38A90D70C02}" type="sibTrans" cxnId="{D1B84545-4C55-47B8-A6A7-D2CFA1000EC9}">
      <dgm:prSet/>
      <dgm:spPr/>
      <dgm:t>
        <a:bodyPr/>
        <a:lstStyle/>
        <a:p>
          <a:endParaRPr lang="en-US"/>
        </a:p>
      </dgm:t>
    </dgm:pt>
    <dgm:pt modelId="{56339686-282C-4521-81F5-1580E0C00BCB}">
      <dgm:prSet/>
      <dgm:spPr/>
      <dgm:t>
        <a:bodyPr/>
        <a:lstStyle/>
        <a:p>
          <a:pPr rtl="0"/>
          <a:r>
            <a:rPr lang="el-GR" dirty="0" smtClean="0"/>
            <a:t>Λευκή Βίβλος των Μεταφορών [2011]</a:t>
          </a:r>
          <a:endParaRPr lang="en-US" dirty="0"/>
        </a:p>
      </dgm:t>
    </dgm:pt>
    <dgm:pt modelId="{73C729A1-6D92-4E83-80FD-0EA4CE283989}" type="parTrans" cxnId="{EB9D4459-7B6E-4100-9093-A9826474463C}">
      <dgm:prSet/>
      <dgm:spPr/>
      <dgm:t>
        <a:bodyPr/>
        <a:lstStyle/>
        <a:p>
          <a:endParaRPr lang="en-US"/>
        </a:p>
      </dgm:t>
    </dgm:pt>
    <dgm:pt modelId="{10AAA7AD-5D93-405B-BE47-6EBD2992411C}" type="sibTrans" cxnId="{EB9D4459-7B6E-4100-9093-A9826474463C}">
      <dgm:prSet/>
      <dgm:spPr/>
      <dgm:t>
        <a:bodyPr/>
        <a:lstStyle/>
        <a:p>
          <a:endParaRPr lang="en-US"/>
        </a:p>
      </dgm:t>
    </dgm:pt>
    <dgm:pt modelId="{74522831-A1D2-473F-B768-716957EEFF48}">
      <dgm:prSet/>
      <dgm:spPr/>
      <dgm:t>
        <a:bodyPr/>
        <a:lstStyle/>
        <a:p>
          <a:pPr rtl="0"/>
          <a:r>
            <a:rPr lang="el-GR" dirty="0" smtClean="0"/>
            <a:t>Καθαρές αστικές μεταφορές και καθημερινές μετακινήσεις προς και από τον τόπο εργασίας</a:t>
          </a:r>
          <a:endParaRPr lang="en-US" dirty="0"/>
        </a:p>
      </dgm:t>
    </dgm:pt>
    <dgm:pt modelId="{788CEFC8-44E6-4C02-8509-277772AACB74}" type="parTrans" cxnId="{2E0C596D-6845-417B-AA86-133AA7E80188}">
      <dgm:prSet/>
      <dgm:spPr/>
      <dgm:t>
        <a:bodyPr/>
        <a:lstStyle/>
        <a:p>
          <a:endParaRPr lang="en-US"/>
        </a:p>
      </dgm:t>
    </dgm:pt>
    <dgm:pt modelId="{0E702DE0-CE7D-407F-9771-0E1B7E817FF1}" type="sibTrans" cxnId="{2E0C596D-6845-417B-AA86-133AA7E80188}">
      <dgm:prSet/>
      <dgm:spPr/>
      <dgm:t>
        <a:bodyPr/>
        <a:lstStyle/>
        <a:p>
          <a:endParaRPr lang="en-US"/>
        </a:p>
      </dgm:t>
    </dgm:pt>
    <dgm:pt modelId="{2687EA7B-2879-434D-930E-13481B669872}">
      <dgm:prSet/>
      <dgm:spPr/>
      <dgm:t>
        <a:bodyPr/>
        <a:lstStyle/>
        <a:p>
          <a:pPr rtl="0"/>
          <a:r>
            <a:rPr lang="el-GR" dirty="0" smtClean="0"/>
            <a:t>Επιχειρησιακό Πρόγραμμα «ΥΠΟΔΟΜΕΣ – ΜΕΤΑΦΟΡΕΣ - ΠΕΡΙΒΑΛΛΟΝ» [2014]</a:t>
          </a:r>
          <a:endParaRPr lang="en-US" dirty="0"/>
        </a:p>
      </dgm:t>
    </dgm:pt>
    <dgm:pt modelId="{FD4A8C90-0409-4EEC-BD00-20DA912FD387}" type="parTrans" cxnId="{E20FD2A0-6C51-47B4-8285-62BA9E5F55B7}">
      <dgm:prSet/>
      <dgm:spPr/>
      <dgm:t>
        <a:bodyPr/>
        <a:lstStyle/>
        <a:p>
          <a:endParaRPr lang="en-US"/>
        </a:p>
      </dgm:t>
    </dgm:pt>
    <dgm:pt modelId="{75C629D7-628F-46CD-A4ED-2001CDE501A5}" type="sibTrans" cxnId="{E20FD2A0-6C51-47B4-8285-62BA9E5F55B7}">
      <dgm:prSet/>
      <dgm:spPr/>
      <dgm:t>
        <a:bodyPr/>
        <a:lstStyle/>
        <a:p>
          <a:endParaRPr lang="en-US"/>
        </a:p>
      </dgm:t>
    </dgm:pt>
    <dgm:pt modelId="{0B3DA314-05F8-4CF6-B2F8-891692D31D56}">
      <dgm:prSet/>
      <dgm:spPr/>
      <dgm:t>
        <a:bodyPr/>
        <a:lstStyle/>
        <a:p>
          <a:pPr rtl="0"/>
          <a:r>
            <a:rPr lang="el-GR" dirty="0" smtClean="0"/>
            <a:t>Σχέδια Βιώσιμης Αστικής Ανάπτυξης (</a:t>
          </a:r>
          <a:r>
            <a:rPr lang="el-GR" dirty="0" err="1" smtClean="0"/>
            <a:t>Ποδηλατόδρομοι</a:t>
          </a:r>
          <a:r>
            <a:rPr lang="el-GR" dirty="0" smtClean="0"/>
            <a:t>, Πεζοδρομήσεις, Μείωση ρύπανσης, αναβάθμιση οδικού δικτύου κ.ά.)</a:t>
          </a:r>
          <a:endParaRPr lang="en-US" dirty="0"/>
        </a:p>
      </dgm:t>
    </dgm:pt>
    <dgm:pt modelId="{7012AB38-A05C-4C37-8D7E-02821B5E9113}" type="parTrans" cxnId="{DFA61DA3-3878-4BB5-9E29-93C6AE555056}">
      <dgm:prSet/>
      <dgm:spPr/>
    </dgm:pt>
    <dgm:pt modelId="{ABA0C762-1972-4926-9044-41AE0228A147}" type="sibTrans" cxnId="{DFA61DA3-3878-4BB5-9E29-93C6AE555056}">
      <dgm:prSet/>
      <dgm:spPr/>
    </dgm:pt>
    <dgm:pt modelId="{1AEAE699-5896-4E0C-92D9-50E47ACC0F1B}">
      <dgm:prSet/>
      <dgm:spPr/>
      <dgm:t>
        <a:bodyPr/>
        <a:lstStyle/>
        <a:p>
          <a:pPr rtl="0"/>
          <a:r>
            <a:rPr lang="el-GR" dirty="0" smtClean="0"/>
            <a:t>08, 09: Καθαρές αστικές μεταφορές και  βελτίωση αστικού περιβάλλοντος</a:t>
          </a:r>
          <a:endParaRPr lang="en-US" dirty="0"/>
        </a:p>
      </dgm:t>
    </dgm:pt>
    <dgm:pt modelId="{36CAFC71-64A0-4FBB-908A-DC600A7C68BC}" type="sibTrans" cxnId="{11419FCC-115D-4FF7-A352-1134A7344A00}">
      <dgm:prSet/>
      <dgm:spPr/>
      <dgm:t>
        <a:bodyPr/>
        <a:lstStyle/>
        <a:p>
          <a:endParaRPr lang="en-US"/>
        </a:p>
      </dgm:t>
    </dgm:pt>
    <dgm:pt modelId="{750413C2-D547-41BC-BAEA-22701BF471ED}" type="parTrans" cxnId="{11419FCC-115D-4FF7-A352-1134A7344A00}">
      <dgm:prSet/>
      <dgm:spPr/>
      <dgm:t>
        <a:bodyPr/>
        <a:lstStyle/>
        <a:p>
          <a:endParaRPr lang="en-US"/>
        </a:p>
      </dgm:t>
    </dgm:pt>
    <dgm:pt modelId="{1B7C0AED-0049-4F43-B7FB-5DF4A6529F96}">
      <dgm:prSet/>
      <dgm:spPr/>
      <dgm:t>
        <a:bodyPr/>
        <a:lstStyle/>
        <a:p>
          <a:pPr rtl="0"/>
          <a:endParaRPr lang="en-US" dirty="0"/>
        </a:p>
      </dgm:t>
    </dgm:pt>
    <dgm:pt modelId="{BE9D3AE5-6D40-4D10-9E57-A512DB12843F}" type="parTrans" cxnId="{38BAA67A-D40E-494D-8B8C-9E6777010DD6}">
      <dgm:prSet/>
      <dgm:spPr/>
    </dgm:pt>
    <dgm:pt modelId="{8CEAF2B5-F4C7-4011-A3BD-1FA8352CB1D7}" type="sibTrans" cxnId="{38BAA67A-D40E-494D-8B8C-9E6777010DD6}">
      <dgm:prSet/>
      <dgm:spPr/>
    </dgm:pt>
    <dgm:pt modelId="{F76B23F4-EB3D-420D-8405-3EF2976A2748}">
      <dgm:prSet/>
      <dgm:spPr/>
      <dgm:t>
        <a:bodyPr/>
        <a:lstStyle/>
        <a:p>
          <a:pPr rtl="0"/>
          <a:r>
            <a:rPr lang="el-GR" dirty="0" smtClean="0"/>
            <a:t>10: Στρατηγική επίτευξης χαμηλών εκπομπών </a:t>
          </a:r>
          <a:r>
            <a:rPr lang="en-US" dirty="0" smtClean="0"/>
            <a:t>CO</a:t>
          </a:r>
          <a:r>
            <a:rPr lang="en-US" baseline="-25000" dirty="0" smtClean="0"/>
            <a:t>2 </a:t>
          </a:r>
          <a:r>
            <a:rPr lang="en-US" baseline="0" dirty="0" smtClean="0"/>
            <a:t> </a:t>
          </a:r>
          <a:r>
            <a:rPr lang="el-GR" baseline="0" dirty="0" smtClean="0"/>
            <a:t>με έμφαση στις αστικές περιοχές</a:t>
          </a:r>
          <a:endParaRPr lang="en-US" baseline="-25000" dirty="0"/>
        </a:p>
      </dgm:t>
    </dgm:pt>
    <dgm:pt modelId="{06EE95B4-966D-4C27-9F50-E0B1430F5C8D}" type="parTrans" cxnId="{EBFC3CEC-F3CF-4C3D-A03B-DA5FF301355C}">
      <dgm:prSet/>
      <dgm:spPr/>
    </dgm:pt>
    <dgm:pt modelId="{2AFF3BFF-FD12-4C88-91BD-33B470F0A2E0}" type="sibTrans" cxnId="{EBFC3CEC-F3CF-4C3D-A03B-DA5FF301355C}">
      <dgm:prSet/>
      <dgm:spPr/>
    </dgm:pt>
    <dgm:pt modelId="{11D9CD3A-9D5B-4485-AD1F-07D109A54FDA}" type="pres">
      <dgm:prSet presAssocID="{039FD083-B2AB-46AA-B324-F8E8D4FDA6AB}" presName="diagram" presStyleCnt="0">
        <dgm:presLayoutVars>
          <dgm:dir/>
          <dgm:resizeHandles val="exact"/>
        </dgm:presLayoutVars>
      </dgm:prSet>
      <dgm:spPr/>
      <dgm:t>
        <a:bodyPr/>
        <a:lstStyle/>
        <a:p>
          <a:endParaRPr lang="en-US"/>
        </a:p>
      </dgm:t>
    </dgm:pt>
    <dgm:pt modelId="{6A02FE39-950D-4803-AEE5-6AD0FBC7954A}" type="pres">
      <dgm:prSet presAssocID="{3C910AC2-D4E7-4CB5-A69E-FCA916DF07D6}" presName="node" presStyleLbl="node1" presStyleIdx="0" presStyleCnt="4">
        <dgm:presLayoutVars>
          <dgm:bulletEnabled val="1"/>
        </dgm:presLayoutVars>
      </dgm:prSet>
      <dgm:spPr/>
      <dgm:t>
        <a:bodyPr/>
        <a:lstStyle/>
        <a:p>
          <a:endParaRPr lang="en-US"/>
        </a:p>
      </dgm:t>
    </dgm:pt>
    <dgm:pt modelId="{2640F86B-24A1-4477-96B3-E3F4112DC36B}" type="pres">
      <dgm:prSet presAssocID="{52C9D539-5831-49AD-AAAD-F7F31096F918}" presName="sibTrans" presStyleCnt="0"/>
      <dgm:spPr/>
      <dgm:t>
        <a:bodyPr/>
        <a:lstStyle/>
        <a:p>
          <a:endParaRPr lang="en-US"/>
        </a:p>
      </dgm:t>
    </dgm:pt>
    <dgm:pt modelId="{A384F80A-3384-4371-B0CC-F2C6681EDD67}" type="pres">
      <dgm:prSet presAssocID="{D38750CA-F2FE-47F0-A38F-BFE45EE5FB8D}" presName="node" presStyleLbl="node1" presStyleIdx="1" presStyleCnt="4">
        <dgm:presLayoutVars>
          <dgm:bulletEnabled val="1"/>
        </dgm:presLayoutVars>
      </dgm:prSet>
      <dgm:spPr/>
      <dgm:t>
        <a:bodyPr/>
        <a:lstStyle/>
        <a:p>
          <a:endParaRPr lang="en-US"/>
        </a:p>
      </dgm:t>
    </dgm:pt>
    <dgm:pt modelId="{D5ECA698-9E7D-4054-A293-DD1E688CF7FC}" type="pres">
      <dgm:prSet presAssocID="{93FA2067-77B2-48B5-81CE-94EDB1D54B86}" presName="sibTrans" presStyleCnt="0"/>
      <dgm:spPr/>
      <dgm:t>
        <a:bodyPr/>
        <a:lstStyle/>
        <a:p>
          <a:endParaRPr lang="en-US"/>
        </a:p>
      </dgm:t>
    </dgm:pt>
    <dgm:pt modelId="{BE058CFC-40A4-4AC2-8E04-382478C56D74}" type="pres">
      <dgm:prSet presAssocID="{56339686-282C-4521-81F5-1580E0C00BCB}" presName="node" presStyleLbl="node1" presStyleIdx="2" presStyleCnt="4">
        <dgm:presLayoutVars>
          <dgm:bulletEnabled val="1"/>
        </dgm:presLayoutVars>
      </dgm:prSet>
      <dgm:spPr/>
      <dgm:t>
        <a:bodyPr/>
        <a:lstStyle/>
        <a:p>
          <a:endParaRPr lang="en-US"/>
        </a:p>
      </dgm:t>
    </dgm:pt>
    <dgm:pt modelId="{5386C604-C367-472E-853C-AA500BA4F48F}" type="pres">
      <dgm:prSet presAssocID="{10AAA7AD-5D93-405B-BE47-6EBD2992411C}" presName="sibTrans" presStyleCnt="0"/>
      <dgm:spPr/>
      <dgm:t>
        <a:bodyPr/>
        <a:lstStyle/>
        <a:p>
          <a:endParaRPr lang="en-US"/>
        </a:p>
      </dgm:t>
    </dgm:pt>
    <dgm:pt modelId="{CC17AAE0-96AE-4E62-9C69-B9B775694872}" type="pres">
      <dgm:prSet presAssocID="{2687EA7B-2879-434D-930E-13481B669872}" presName="node" presStyleLbl="node1" presStyleIdx="3" presStyleCnt="4">
        <dgm:presLayoutVars>
          <dgm:bulletEnabled val="1"/>
        </dgm:presLayoutVars>
      </dgm:prSet>
      <dgm:spPr/>
      <dgm:t>
        <a:bodyPr/>
        <a:lstStyle/>
        <a:p>
          <a:endParaRPr lang="en-US"/>
        </a:p>
      </dgm:t>
    </dgm:pt>
  </dgm:ptLst>
  <dgm:cxnLst>
    <dgm:cxn modelId="{38BAA67A-D40E-494D-8B8C-9E6777010DD6}" srcId="{2687EA7B-2879-434D-930E-13481B669872}" destId="{1B7C0AED-0049-4F43-B7FB-5DF4A6529F96}" srcOrd="2" destOrd="0" parTransId="{BE9D3AE5-6D40-4D10-9E57-A512DB12843F}" sibTransId="{8CEAF2B5-F4C7-4011-A3BD-1FA8352CB1D7}"/>
    <dgm:cxn modelId="{F56BF381-759E-4DB6-ADF0-C3DF967A617E}" type="presOf" srcId="{74522831-A1D2-473F-B768-716957EEFF48}" destId="{BE058CFC-40A4-4AC2-8E04-382478C56D74}" srcOrd="0" destOrd="1" presId="urn:microsoft.com/office/officeart/2005/8/layout/default#2"/>
    <dgm:cxn modelId="{58B1504C-232A-4338-9FCA-5C69D2FDA54A}" type="presOf" srcId="{1B7C0AED-0049-4F43-B7FB-5DF4A6529F96}" destId="{CC17AAE0-96AE-4E62-9C69-B9B775694872}" srcOrd="0" destOrd="3" presId="urn:microsoft.com/office/officeart/2005/8/layout/default#2"/>
    <dgm:cxn modelId="{425DCC0B-E576-444F-98B9-4EAA8499517D}" type="presOf" srcId="{039FD083-B2AB-46AA-B324-F8E8D4FDA6AB}" destId="{11D9CD3A-9D5B-4485-AD1F-07D109A54FDA}" srcOrd="0" destOrd="0" presId="urn:microsoft.com/office/officeart/2005/8/layout/default#2"/>
    <dgm:cxn modelId="{C5A62E15-38E6-44CE-9059-53B9AD79FF9C}" type="presOf" srcId="{1AEAE699-5896-4E0C-92D9-50E47ACC0F1B}" destId="{CC17AAE0-96AE-4E62-9C69-B9B775694872}" srcOrd="0" destOrd="1" presId="urn:microsoft.com/office/officeart/2005/8/layout/default#2"/>
    <dgm:cxn modelId="{CEE1B1CD-4466-4CFF-A661-D5893D3B3129}" type="presOf" srcId="{D38750CA-F2FE-47F0-A38F-BFE45EE5FB8D}" destId="{A384F80A-3384-4371-B0CC-F2C6681EDD67}" srcOrd="0" destOrd="0" presId="urn:microsoft.com/office/officeart/2005/8/layout/default#2"/>
    <dgm:cxn modelId="{11419FCC-115D-4FF7-A352-1134A7344A00}" srcId="{2687EA7B-2879-434D-930E-13481B669872}" destId="{1AEAE699-5896-4E0C-92D9-50E47ACC0F1B}" srcOrd="0" destOrd="0" parTransId="{750413C2-D547-41BC-BAEA-22701BF471ED}" sibTransId="{36CAFC71-64A0-4FBB-908A-DC600A7C68BC}"/>
    <dgm:cxn modelId="{E20FD2A0-6C51-47B4-8285-62BA9E5F55B7}" srcId="{039FD083-B2AB-46AA-B324-F8E8D4FDA6AB}" destId="{2687EA7B-2879-434D-930E-13481B669872}" srcOrd="3" destOrd="0" parTransId="{FD4A8C90-0409-4EEC-BD00-20DA912FD387}" sibTransId="{75C629D7-628F-46CD-A4ED-2001CDE501A5}"/>
    <dgm:cxn modelId="{3C541399-CC05-4606-BB18-92BB66F3C1E4}" srcId="{D38750CA-F2FE-47F0-A38F-BFE45EE5FB8D}" destId="{4B78E9D2-F61C-45A8-94FB-E5BC69EDBF33}" srcOrd="2" destOrd="0" parTransId="{78171555-22B7-46CF-86D6-EBC449B2B6CC}" sibTransId="{C7B947A2-DEF6-49C3-AD89-E8EEBC4AB0AE}"/>
    <dgm:cxn modelId="{7E9D0ED2-BB76-408F-BE97-C66D62F6B70A}" srcId="{039FD083-B2AB-46AA-B324-F8E8D4FDA6AB}" destId="{3C910AC2-D4E7-4CB5-A69E-FCA916DF07D6}" srcOrd="0" destOrd="0" parTransId="{0B8D79F1-A54D-4A04-AFE5-A4DF7A19DA77}" sibTransId="{52C9D539-5831-49AD-AAAD-F7F31096F918}"/>
    <dgm:cxn modelId="{DFA61DA3-3878-4BB5-9E29-93C6AE555056}" srcId="{3C910AC2-D4E7-4CB5-A69E-FCA916DF07D6}" destId="{0B3DA314-05F8-4CF6-B2F8-891692D31D56}" srcOrd="1" destOrd="0" parTransId="{7012AB38-A05C-4C37-8D7E-02821B5E9113}" sibTransId="{ABA0C762-1972-4926-9044-41AE0228A147}"/>
    <dgm:cxn modelId="{EBFC3CEC-F3CF-4C3D-A03B-DA5FF301355C}" srcId="{2687EA7B-2879-434D-930E-13481B669872}" destId="{F76B23F4-EB3D-420D-8405-3EF2976A2748}" srcOrd="1" destOrd="0" parTransId="{06EE95B4-966D-4C27-9F50-E0B1430F5C8D}" sibTransId="{2AFF3BFF-FD12-4C88-91BD-33B470F0A2E0}"/>
    <dgm:cxn modelId="{CB9724A5-FB3B-4BBC-AD5D-8BF9E5BF0C58}" type="presOf" srcId="{4B78E9D2-F61C-45A8-94FB-E5BC69EDBF33}" destId="{A384F80A-3384-4371-B0CC-F2C6681EDD67}" srcOrd="0" destOrd="3" presId="urn:microsoft.com/office/officeart/2005/8/layout/default#2"/>
    <dgm:cxn modelId="{AE5F6115-AB82-44F8-8CAE-D57D1014E8EF}" srcId="{D38750CA-F2FE-47F0-A38F-BFE45EE5FB8D}" destId="{6605BEE0-56BC-45B5-91DB-8713C6AC19BC}" srcOrd="0" destOrd="0" parTransId="{B028B9C3-0155-40A6-8941-0C59348E6E9C}" sibTransId="{007FB1DD-A441-4D21-881C-68A411C745A2}"/>
    <dgm:cxn modelId="{4DD37D80-2C19-4E8C-9062-BEF3866EBE56}" type="presOf" srcId="{0B3DA314-05F8-4CF6-B2F8-891692D31D56}" destId="{6A02FE39-950D-4803-AEE5-6AD0FBC7954A}" srcOrd="0" destOrd="2" presId="urn:microsoft.com/office/officeart/2005/8/layout/default#2"/>
    <dgm:cxn modelId="{66F743F3-DD73-436B-883C-64FE5AF25CC0}" type="presOf" srcId="{56339686-282C-4521-81F5-1580E0C00BCB}" destId="{BE058CFC-40A4-4AC2-8E04-382478C56D74}" srcOrd="0" destOrd="0" presId="urn:microsoft.com/office/officeart/2005/8/layout/default#2"/>
    <dgm:cxn modelId="{D25CAE31-73AE-4A01-AC0A-5DEB6138EE57}" srcId="{039FD083-B2AB-46AA-B324-F8E8D4FDA6AB}" destId="{D38750CA-F2FE-47F0-A38F-BFE45EE5FB8D}" srcOrd="1" destOrd="0" parTransId="{30A7B1E6-C716-47AA-9194-86690CEAF590}" sibTransId="{93FA2067-77B2-48B5-81CE-94EDB1D54B86}"/>
    <dgm:cxn modelId="{A23F042C-336C-4FC9-BF5E-4A96BCC854D1}" type="presOf" srcId="{A6027CE5-3E78-4479-8E82-1195AE3F0DE6}" destId="{A384F80A-3384-4371-B0CC-F2C6681EDD67}" srcOrd="0" destOrd="5" presId="urn:microsoft.com/office/officeart/2005/8/layout/default#2"/>
    <dgm:cxn modelId="{166C3A10-74A3-4CA1-BB0D-04133FCF25E5}" srcId="{D38750CA-F2FE-47F0-A38F-BFE45EE5FB8D}" destId="{90A0364D-DD15-4C3A-849E-729BABE23F5A}" srcOrd="1" destOrd="0" parTransId="{D66D7658-B00E-494B-97A9-61D3AFA91C04}" sibTransId="{E5609132-8BFD-47A6-9720-7F36C9DAD93F}"/>
    <dgm:cxn modelId="{D1B84545-4C55-47B8-A6A7-D2CFA1000EC9}" srcId="{D38750CA-F2FE-47F0-A38F-BFE45EE5FB8D}" destId="{A6027CE5-3E78-4479-8E82-1195AE3F0DE6}" srcOrd="4" destOrd="0" parTransId="{8E41FD57-C7F4-4F95-8D17-B3106652CDB1}" sibTransId="{C17C0FA7-FF70-4EC7-8150-C38A90D70C02}"/>
    <dgm:cxn modelId="{76A0536F-4B95-4138-8EE4-015115CBE45A}" srcId="{3C910AC2-D4E7-4CB5-A69E-FCA916DF07D6}" destId="{6796F770-7699-4D0C-B2C0-0A7B3145EE47}" srcOrd="0" destOrd="0" parTransId="{F06DBFB9-7AC3-4ADB-8176-883A4CB0A43D}" sibTransId="{880B061E-3A3A-45E4-A3CA-FC10041312C0}"/>
    <dgm:cxn modelId="{DB845380-03E2-439E-95CF-6665D88D9A74}" type="presOf" srcId="{F76B23F4-EB3D-420D-8405-3EF2976A2748}" destId="{CC17AAE0-96AE-4E62-9C69-B9B775694872}" srcOrd="0" destOrd="2" presId="urn:microsoft.com/office/officeart/2005/8/layout/default#2"/>
    <dgm:cxn modelId="{809B98B2-0334-4E10-BE82-34547D818311}" type="presOf" srcId="{90A0364D-DD15-4C3A-849E-729BABE23F5A}" destId="{A384F80A-3384-4371-B0CC-F2C6681EDD67}" srcOrd="0" destOrd="2" presId="urn:microsoft.com/office/officeart/2005/8/layout/default#2"/>
    <dgm:cxn modelId="{266D9268-434B-4671-90FF-5B71880866DF}" type="presOf" srcId="{2687EA7B-2879-434D-930E-13481B669872}" destId="{CC17AAE0-96AE-4E62-9C69-B9B775694872}" srcOrd="0" destOrd="0" presId="urn:microsoft.com/office/officeart/2005/8/layout/default#2"/>
    <dgm:cxn modelId="{38BF8AA4-B388-495F-A465-4FC728CC07D8}" type="presOf" srcId="{903A0544-ADFC-427E-AD70-C525EE3952AC}" destId="{A384F80A-3384-4371-B0CC-F2C6681EDD67}" srcOrd="0" destOrd="4" presId="urn:microsoft.com/office/officeart/2005/8/layout/default#2"/>
    <dgm:cxn modelId="{EB9D4459-7B6E-4100-9093-A9826474463C}" srcId="{039FD083-B2AB-46AA-B324-F8E8D4FDA6AB}" destId="{56339686-282C-4521-81F5-1580E0C00BCB}" srcOrd="2" destOrd="0" parTransId="{73C729A1-6D92-4E83-80FD-0EA4CE283989}" sibTransId="{10AAA7AD-5D93-405B-BE47-6EBD2992411C}"/>
    <dgm:cxn modelId="{66BBD005-791A-4EDD-84C6-53F3233DE938}" type="presOf" srcId="{6796F770-7699-4D0C-B2C0-0A7B3145EE47}" destId="{6A02FE39-950D-4803-AEE5-6AD0FBC7954A}" srcOrd="0" destOrd="1" presId="urn:microsoft.com/office/officeart/2005/8/layout/default#2"/>
    <dgm:cxn modelId="{EFE9370C-9D3A-4D40-B9A7-F3249AAD1A7E}" srcId="{D38750CA-F2FE-47F0-A38F-BFE45EE5FB8D}" destId="{903A0544-ADFC-427E-AD70-C525EE3952AC}" srcOrd="3" destOrd="0" parTransId="{7359D5A9-DFAF-4743-B7E0-7100DCE220AB}" sibTransId="{ABA486E2-D008-4502-BCB1-EF3D2BF4CED7}"/>
    <dgm:cxn modelId="{8ABD0EF5-BFB5-40AF-A0CD-23D795E759D6}" type="presOf" srcId="{6605BEE0-56BC-45B5-91DB-8713C6AC19BC}" destId="{A384F80A-3384-4371-B0CC-F2C6681EDD67}" srcOrd="0" destOrd="1" presId="urn:microsoft.com/office/officeart/2005/8/layout/default#2"/>
    <dgm:cxn modelId="{2E0C596D-6845-417B-AA86-133AA7E80188}" srcId="{56339686-282C-4521-81F5-1580E0C00BCB}" destId="{74522831-A1D2-473F-B768-716957EEFF48}" srcOrd="0" destOrd="0" parTransId="{788CEFC8-44E6-4C02-8509-277772AACB74}" sibTransId="{0E702DE0-CE7D-407F-9771-0E1B7E817FF1}"/>
    <dgm:cxn modelId="{E4442170-0540-49BF-961E-A3ADC1D93504}" type="presOf" srcId="{3C910AC2-D4E7-4CB5-A69E-FCA916DF07D6}" destId="{6A02FE39-950D-4803-AEE5-6AD0FBC7954A}" srcOrd="0" destOrd="0" presId="urn:microsoft.com/office/officeart/2005/8/layout/default#2"/>
    <dgm:cxn modelId="{C0C8C947-20C1-4B1A-8C34-9F67551D6AFF}" type="presParOf" srcId="{11D9CD3A-9D5B-4485-AD1F-07D109A54FDA}" destId="{6A02FE39-950D-4803-AEE5-6AD0FBC7954A}" srcOrd="0" destOrd="0" presId="urn:microsoft.com/office/officeart/2005/8/layout/default#2"/>
    <dgm:cxn modelId="{BBA213ED-13C5-489F-88CA-A50742AFA9DE}" type="presParOf" srcId="{11D9CD3A-9D5B-4485-AD1F-07D109A54FDA}" destId="{2640F86B-24A1-4477-96B3-E3F4112DC36B}" srcOrd="1" destOrd="0" presId="urn:microsoft.com/office/officeart/2005/8/layout/default#2"/>
    <dgm:cxn modelId="{8AF9E50A-A4D0-429E-BE0B-7346379C3513}" type="presParOf" srcId="{11D9CD3A-9D5B-4485-AD1F-07D109A54FDA}" destId="{A384F80A-3384-4371-B0CC-F2C6681EDD67}" srcOrd="2" destOrd="0" presId="urn:microsoft.com/office/officeart/2005/8/layout/default#2"/>
    <dgm:cxn modelId="{9E35AA31-2348-4451-AB0A-F814F1E70E19}" type="presParOf" srcId="{11D9CD3A-9D5B-4485-AD1F-07D109A54FDA}" destId="{D5ECA698-9E7D-4054-A293-DD1E688CF7FC}" srcOrd="3" destOrd="0" presId="urn:microsoft.com/office/officeart/2005/8/layout/default#2"/>
    <dgm:cxn modelId="{D0EB599A-757D-4BBD-90A9-962CBC3CF020}" type="presParOf" srcId="{11D9CD3A-9D5B-4485-AD1F-07D109A54FDA}" destId="{BE058CFC-40A4-4AC2-8E04-382478C56D74}" srcOrd="4" destOrd="0" presId="urn:microsoft.com/office/officeart/2005/8/layout/default#2"/>
    <dgm:cxn modelId="{DA34809C-8357-47FC-AD97-9F83D2D71B0F}" type="presParOf" srcId="{11D9CD3A-9D5B-4485-AD1F-07D109A54FDA}" destId="{5386C604-C367-472E-853C-AA500BA4F48F}" srcOrd="5" destOrd="0" presId="urn:microsoft.com/office/officeart/2005/8/layout/default#2"/>
    <dgm:cxn modelId="{D0CF7EF1-B248-40F1-AE24-D1025C01CC37}" type="presParOf" srcId="{11D9CD3A-9D5B-4485-AD1F-07D109A54FDA}" destId="{CC17AAE0-96AE-4E62-9C69-B9B775694872}" srcOrd="6" destOrd="0" presId="urn:microsoft.com/office/officeart/2005/8/layout/defaul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A8A2F9E-4AA4-44A4-96CE-94E2F076ADD5}" type="doc">
      <dgm:prSet loTypeId="urn:microsoft.com/office/officeart/2005/8/layout/hList1" loCatId="list" qsTypeId="urn:microsoft.com/office/officeart/2005/8/quickstyle/simple2" qsCatId="simple" csTypeId="urn:microsoft.com/office/officeart/2005/8/colors/accent0_3" csCatId="mainScheme" phldr="1"/>
      <dgm:spPr/>
      <dgm:t>
        <a:bodyPr/>
        <a:lstStyle/>
        <a:p>
          <a:endParaRPr lang="en-US"/>
        </a:p>
      </dgm:t>
    </dgm:pt>
    <dgm:pt modelId="{7009AE86-27EE-4413-BACE-882ABB14F450}">
      <dgm:prSet/>
      <dgm:spPr/>
      <dgm:t>
        <a:bodyPr/>
        <a:lstStyle/>
        <a:p>
          <a:pPr rtl="0"/>
          <a:r>
            <a:rPr lang="el-GR" dirty="0" smtClean="0"/>
            <a:t>Ενδεικτικοί στόχοι φορέων</a:t>
          </a:r>
          <a:r>
            <a:rPr lang="en-US" dirty="0" smtClean="0"/>
            <a:t> </a:t>
          </a:r>
          <a:r>
            <a:rPr lang="el-GR" dirty="0" smtClean="0"/>
            <a:t>από την 1</a:t>
          </a:r>
          <a:r>
            <a:rPr lang="el-GR" baseline="30000" dirty="0" smtClean="0"/>
            <a:t>η</a:t>
          </a:r>
          <a:r>
            <a:rPr lang="el-GR" dirty="0" smtClean="0"/>
            <a:t> διαβούλευση του ΣΒΑΚ:</a:t>
          </a:r>
          <a:endParaRPr lang="en-US" dirty="0"/>
        </a:p>
      </dgm:t>
    </dgm:pt>
    <dgm:pt modelId="{88D81ACB-31B7-4652-A447-BB4D4D8A7E60}" type="parTrans" cxnId="{FC548940-4010-4FB4-96AD-741A3D134348}">
      <dgm:prSet/>
      <dgm:spPr/>
      <dgm:t>
        <a:bodyPr/>
        <a:lstStyle/>
        <a:p>
          <a:endParaRPr lang="en-US"/>
        </a:p>
      </dgm:t>
    </dgm:pt>
    <dgm:pt modelId="{D29E797D-E937-4845-90C6-7B2C989E16CB}" type="sibTrans" cxnId="{FC548940-4010-4FB4-96AD-741A3D134348}">
      <dgm:prSet/>
      <dgm:spPr/>
      <dgm:t>
        <a:bodyPr/>
        <a:lstStyle/>
        <a:p>
          <a:endParaRPr lang="en-US"/>
        </a:p>
      </dgm:t>
    </dgm:pt>
    <dgm:pt modelId="{03F3C841-189B-4624-8AEE-7FAAB5F9C608}">
      <dgm:prSet/>
      <dgm:spPr/>
      <dgm:t>
        <a:bodyPr/>
        <a:lstStyle/>
        <a:p>
          <a:pPr rtl="0">
            <a:lnSpc>
              <a:spcPct val="150000"/>
            </a:lnSpc>
          </a:pPr>
          <a:r>
            <a:rPr lang="el-GR" dirty="0" smtClean="0"/>
            <a:t>Προώθηση Ηλεκτροκίνησης</a:t>
          </a:r>
          <a:endParaRPr lang="en-US" dirty="0"/>
        </a:p>
      </dgm:t>
    </dgm:pt>
    <dgm:pt modelId="{CBB37AB2-66F9-4150-8EB5-4DE84F2DD61A}" type="parTrans" cxnId="{29D514C1-30A7-4279-A54C-75A041B65922}">
      <dgm:prSet/>
      <dgm:spPr/>
      <dgm:t>
        <a:bodyPr/>
        <a:lstStyle/>
        <a:p>
          <a:endParaRPr lang="en-US"/>
        </a:p>
      </dgm:t>
    </dgm:pt>
    <dgm:pt modelId="{542BD9A0-EE09-4848-90BA-3101D053A021}" type="sibTrans" cxnId="{29D514C1-30A7-4279-A54C-75A041B65922}">
      <dgm:prSet/>
      <dgm:spPr/>
      <dgm:t>
        <a:bodyPr/>
        <a:lstStyle/>
        <a:p>
          <a:endParaRPr lang="en-US"/>
        </a:p>
      </dgm:t>
    </dgm:pt>
    <dgm:pt modelId="{D294CB93-9814-414B-A03C-6A5D09882F4C}">
      <dgm:prSet/>
      <dgm:spPr/>
      <dgm:t>
        <a:bodyPr/>
        <a:lstStyle/>
        <a:p>
          <a:pPr rtl="0">
            <a:lnSpc>
              <a:spcPct val="150000"/>
            </a:lnSpc>
          </a:pPr>
          <a:r>
            <a:rPr lang="el-GR" dirty="0" smtClean="0"/>
            <a:t>Εξασφάλιση ολοκληρωμένων συνδέσεων μεταξύ των σημείων ενδιαφέροντος της πόλης</a:t>
          </a:r>
          <a:endParaRPr lang="en-US" dirty="0"/>
        </a:p>
      </dgm:t>
    </dgm:pt>
    <dgm:pt modelId="{24AAE9F6-D680-456F-AFD3-B4824E643780}" type="parTrans" cxnId="{1D6FA6D9-56FD-43C1-A89E-63988133C803}">
      <dgm:prSet/>
      <dgm:spPr/>
      <dgm:t>
        <a:bodyPr/>
        <a:lstStyle/>
        <a:p>
          <a:endParaRPr lang="en-US"/>
        </a:p>
      </dgm:t>
    </dgm:pt>
    <dgm:pt modelId="{41283616-B454-4274-BA2E-DD358F7B75C9}" type="sibTrans" cxnId="{1D6FA6D9-56FD-43C1-A89E-63988133C803}">
      <dgm:prSet/>
      <dgm:spPr/>
      <dgm:t>
        <a:bodyPr/>
        <a:lstStyle/>
        <a:p>
          <a:endParaRPr lang="en-US"/>
        </a:p>
      </dgm:t>
    </dgm:pt>
    <dgm:pt modelId="{47EA48A2-64B4-440C-A404-E20CB917856C}">
      <dgm:prSet/>
      <dgm:spPr/>
      <dgm:t>
        <a:bodyPr/>
        <a:lstStyle/>
        <a:p>
          <a:pPr rtl="0">
            <a:lnSpc>
              <a:spcPct val="150000"/>
            </a:lnSpc>
          </a:pPr>
          <a:r>
            <a:rPr lang="el-GR" dirty="0" smtClean="0"/>
            <a:t>Περιορισμός της χρήσης Ι.Χ. (κυρίως από μόνιμους κατοίκους)</a:t>
          </a:r>
          <a:endParaRPr lang="en-US" dirty="0"/>
        </a:p>
      </dgm:t>
    </dgm:pt>
    <dgm:pt modelId="{7F12C6F0-157A-4413-AA36-16F8C55CE50A}" type="parTrans" cxnId="{4C776D43-3A35-49BE-AC0C-9F9427865584}">
      <dgm:prSet/>
      <dgm:spPr/>
      <dgm:t>
        <a:bodyPr/>
        <a:lstStyle/>
        <a:p>
          <a:endParaRPr lang="en-US"/>
        </a:p>
      </dgm:t>
    </dgm:pt>
    <dgm:pt modelId="{B0466732-6102-4F82-84D9-827142D1B29B}" type="sibTrans" cxnId="{4C776D43-3A35-49BE-AC0C-9F9427865584}">
      <dgm:prSet/>
      <dgm:spPr/>
      <dgm:t>
        <a:bodyPr/>
        <a:lstStyle/>
        <a:p>
          <a:endParaRPr lang="en-US"/>
        </a:p>
      </dgm:t>
    </dgm:pt>
    <dgm:pt modelId="{F7C127E3-B96C-4B89-A4ED-09807AA9CACE}">
      <dgm:prSet/>
      <dgm:spPr/>
      <dgm:t>
        <a:bodyPr/>
        <a:lstStyle/>
        <a:p>
          <a:pPr rtl="0">
            <a:lnSpc>
              <a:spcPct val="150000"/>
            </a:lnSpc>
          </a:pPr>
          <a:r>
            <a:rPr lang="el-GR" dirty="0" smtClean="0"/>
            <a:t>Ελεγχόμενη στάθμευση και αστυνόμευση</a:t>
          </a:r>
          <a:endParaRPr lang="en-US" dirty="0"/>
        </a:p>
      </dgm:t>
    </dgm:pt>
    <dgm:pt modelId="{21EA42F9-720E-4584-B7E8-F0DA9C436E67}" type="parTrans" cxnId="{54E3BD23-C19D-4544-B790-10D7D9F8CF04}">
      <dgm:prSet/>
      <dgm:spPr/>
      <dgm:t>
        <a:bodyPr/>
        <a:lstStyle/>
        <a:p>
          <a:endParaRPr lang="en-US"/>
        </a:p>
      </dgm:t>
    </dgm:pt>
    <dgm:pt modelId="{B19CF8CB-0AC8-48A1-AB42-CD07367FDE5B}" type="sibTrans" cxnId="{54E3BD23-C19D-4544-B790-10D7D9F8CF04}">
      <dgm:prSet/>
      <dgm:spPr/>
      <dgm:t>
        <a:bodyPr/>
        <a:lstStyle/>
        <a:p>
          <a:endParaRPr lang="en-US"/>
        </a:p>
      </dgm:t>
    </dgm:pt>
    <dgm:pt modelId="{AEC9254A-A207-43D7-B210-21A40735D41E}">
      <dgm:prSet/>
      <dgm:spPr/>
      <dgm:t>
        <a:bodyPr/>
        <a:lstStyle/>
        <a:p>
          <a:pPr rtl="0">
            <a:lnSpc>
              <a:spcPct val="150000"/>
            </a:lnSpc>
          </a:pPr>
          <a:r>
            <a:rPr lang="el-GR" dirty="0" smtClean="0"/>
            <a:t>Ανάδειξη σε κύρια μορφή μετακίνησης την πεζή και με ποδήλατο μετακίνηση</a:t>
          </a:r>
          <a:endParaRPr lang="en-US" dirty="0"/>
        </a:p>
      </dgm:t>
    </dgm:pt>
    <dgm:pt modelId="{4F360FFB-0EC9-4B7B-8FA0-A6D7A0637B50}" type="parTrans" cxnId="{0F6AD3D8-7F9A-463F-9661-5881BB769269}">
      <dgm:prSet/>
      <dgm:spPr/>
      <dgm:t>
        <a:bodyPr/>
        <a:lstStyle/>
        <a:p>
          <a:endParaRPr lang="en-US"/>
        </a:p>
      </dgm:t>
    </dgm:pt>
    <dgm:pt modelId="{BADE0A9C-2156-495D-9108-5218E5D4A933}" type="sibTrans" cxnId="{0F6AD3D8-7F9A-463F-9661-5881BB769269}">
      <dgm:prSet/>
      <dgm:spPr/>
      <dgm:t>
        <a:bodyPr/>
        <a:lstStyle/>
        <a:p>
          <a:endParaRPr lang="en-US"/>
        </a:p>
      </dgm:t>
    </dgm:pt>
    <dgm:pt modelId="{7FB7F204-33E9-42FA-8F94-15D273FFE810}">
      <dgm:prSet/>
      <dgm:spPr/>
      <dgm:t>
        <a:bodyPr/>
        <a:lstStyle/>
        <a:p>
          <a:pPr rtl="0">
            <a:lnSpc>
              <a:spcPct val="150000"/>
            </a:lnSpc>
          </a:pPr>
          <a:r>
            <a:rPr lang="el-GR" dirty="0" smtClean="0"/>
            <a:t>Αλλαγή νοοτροπίας στις αστικές μετακινήσεις</a:t>
          </a:r>
          <a:endParaRPr lang="en-US" dirty="0"/>
        </a:p>
      </dgm:t>
    </dgm:pt>
    <dgm:pt modelId="{D0C708E4-BA91-4F69-839C-A0F159ADFD51}" type="parTrans" cxnId="{B8DC9ABE-4797-4B18-BCBB-90C80B2B7A5C}">
      <dgm:prSet/>
      <dgm:spPr/>
      <dgm:t>
        <a:bodyPr/>
        <a:lstStyle/>
        <a:p>
          <a:endParaRPr lang="en-US"/>
        </a:p>
      </dgm:t>
    </dgm:pt>
    <dgm:pt modelId="{BF090E13-6768-4DF8-98E2-8F00832EB041}" type="sibTrans" cxnId="{B8DC9ABE-4797-4B18-BCBB-90C80B2B7A5C}">
      <dgm:prSet/>
      <dgm:spPr/>
      <dgm:t>
        <a:bodyPr/>
        <a:lstStyle/>
        <a:p>
          <a:endParaRPr lang="en-US"/>
        </a:p>
      </dgm:t>
    </dgm:pt>
    <dgm:pt modelId="{2DA4C9D3-D2B2-445C-9A35-833B5B5B41C2}" type="pres">
      <dgm:prSet presAssocID="{FA8A2F9E-4AA4-44A4-96CE-94E2F076ADD5}" presName="Name0" presStyleCnt="0">
        <dgm:presLayoutVars>
          <dgm:dir/>
          <dgm:animLvl val="lvl"/>
          <dgm:resizeHandles val="exact"/>
        </dgm:presLayoutVars>
      </dgm:prSet>
      <dgm:spPr/>
      <dgm:t>
        <a:bodyPr/>
        <a:lstStyle/>
        <a:p>
          <a:endParaRPr lang="en-US"/>
        </a:p>
      </dgm:t>
    </dgm:pt>
    <dgm:pt modelId="{B1644CB3-C2EB-41FC-A662-D8C5D2087B11}" type="pres">
      <dgm:prSet presAssocID="{7009AE86-27EE-4413-BACE-882ABB14F450}" presName="composite" presStyleCnt="0"/>
      <dgm:spPr/>
      <dgm:t>
        <a:bodyPr/>
        <a:lstStyle/>
        <a:p>
          <a:endParaRPr lang="en-US"/>
        </a:p>
      </dgm:t>
    </dgm:pt>
    <dgm:pt modelId="{93CADC17-60F9-40A3-984A-08B7C6454804}" type="pres">
      <dgm:prSet presAssocID="{7009AE86-27EE-4413-BACE-882ABB14F450}" presName="parTx" presStyleLbl="alignNode1" presStyleIdx="0" presStyleCnt="1">
        <dgm:presLayoutVars>
          <dgm:chMax val="0"/>
          <dgm:chPref val="0"/>
          <dgm:bulletEnabled val="1"/>
        </dgm:presLayoutVars>
      </dgm:prSet>
      <dgm:spPr/>
      <dgm:t>
        <a:bodyPr/>
        <a:lstStyle/>
        <a:p>
          <a:endParaRPr lang="en-US"/>
        </a:p>
      </dgm:t>
    </dgm:pt>
    <dgm:pt modelId="{15B6D91F-15ED-4348-B74C-1A1FCC8BCE31}" type="pres">
      <dgm:prSet presAssocID="{7009AE86-27EE-4413-BACE-882ABB14F450}" presName="desTx" presStyleLbl="alignAccFollowNode1" presStyleIdx="0" presStyleCnt="1">
        <dgm:presLayoutVars>
          <dgm:bulletEnabled val="1"/>
        </dgm:presLayoutVars>
      </dgm:prSet>
      <dgm:spPr/>
      <dgm:t>
        <a:bodyPr/>
        <a:lstStyle/>
        <a:p>
          <a:endParaRPr lang="en-US"/>
        </a:p>
      </dgm:t>
    </dgm:pt>
  </dgm:ptLst>
  <dgm:cxnLst>
    <dgm:cxn modelId="{87039BAF-6FEB-4B63-AF3A-B7C453354FC4}" type="presOf" srcId="{7FB7F204-33E9-42FA-8F94-15D273FFE810}" destId="{15B6D91F-15ED-4348-B74C-1A1FCC8BCE31}" srcOrd="0" destOrd="5" presId="urn:microsoft.com/office/officeart/2005/8/layout/hList1"/>
    <dgm:cxn modelId="{ACC443D3-3F4B-4E90-8D12-509C26B33E9A}" type="presOf" srcId="{7009AE86-27EE-4413-BACE-882ABB14F450}" destId="{93CADC17-60F9-40A3-984A-08B7C6454804}" srcOrd="0" destOrd="0" presId="urn:microsoft.com/office/officeart/2005/8/layout/hList1"/>
    <dgm:cxn modelId="{FC548940-4010-4FB4-96AD-741A3D134348}" srcId="{FA8A2F9E-4AA4-44A4-96CE-94E2F076ADD5}" destId="{7009AE86-27EE-4413-BACE-882ABB14F450}" srcOrd="0" destOrd="0" parTransId="{88D81ACB-31B7-4652-A447-BB4D4D8A7E60}" sibTransId="{D29E797D-E937-4845-90C6-7B2C989E16CB}"/>
    <dgm:cxn modelId="{11F7C770-7DED-44D6-86C6-5679A5807978}" type="presOf" srcId="{03F3C841-189B-4624-8AEE-7FAAB5F9C608}" destId="{15B6D91F-15ED-4348-B74C-1A1FCC8BCE31}" srcOrd="0" destOrd="0" presId="urn:microsoft.com/office/officeart/2005/8/layout/hList1"/>
    <dgm:cxn modelId="{1D6FA6D9-56FD-43C1-A89E-63988133C803}" srcId="{7009AE86-27EE-4413-BACE-882ABB14F450}" destId="{D294CB93-9814-414B-A03C-6A5D09882F4C}" srcOrd="1" destOrd="0" parTransId="{24AAE9F6-D680-456F-AFD3-B4824E643780}" sibTransId="{41283616-B454-4274-BA2E-DD358F7B75C9}"/>
    <dgm:cxn modelId="{0F6AD3D8-7F9A-463F-9661-5881BB769269}" srcId="{7009AE86-27EE-4413-BACE-882ABB14F450}" destId="{AEC9254A-A207-43D7-B210-21A40735D41E}" srcOrd="4" destOrd="0" parTransId="{4F360FFB-0EC9-4B7B-8FA0-A6D7A0637B50}" sibTransId="{BADE0A9C-2156-495D-9108-5218E5D4A933}"/>
    <dgm:cxn modelId="{975465E3-0868-44E3-8745-36261EFFB12B}" type="presOf" srcId="{47EA48A2-64B4-440C-A404-E20CB917856C}" destId="{15B6D91F-15ED-4348-B74C-1A1FCC8BCE31}" srcOrd="0" destOrd="2" presId="urn:microsoft.com/office/officeart/2005/8/layout/hList1"/>
    <dgm:cxn modelId="{8EFB14BD-AEAF-40C8-9CDE-3854909983AF}" type="presOf" srcId="{AEC9254A-A207-43D7-B210-21A40735D41E}" destId="{15B6D91F-15ED-4348-B74C-1A1FCC8BCE31}" srcOrd="0" destOrd="4" presId="urn:microsoft.com/office/officeart/2005/8/layout/hList1"/>
    <dgm:cxn modelId="{4C776D43-3A35-49BE-AC0C-9F9427865584}" srcId="{7009AE86-27EE-4413-BACE-882ABB14F450}" destId="{47EA48A2-64B4-440C-A404-E20CB917856C}" srcOrd="2" destOrd="0" parTransId="{7F12C6F0-157A-4413-AA36-16F8C55CE50A}" sibTransId="{B0466732-6102-4F82-84D9-827142D1B29B}"/>
    <dgm:cxn modelId="{B8DC9ABE-4797-4B18-BCBB-90C80B2B7A5C}" srcId="{7009AE86-27EE-4413-BACE-882ABB14F450}" destId="{7FB7F204-33E9-42FA-8F94-15D273FFE810}" srcOrd="5" destOrd="0" parTransId="{D0C708E4-BA91-4F69-839C-A0F159ADFD51}" sibTransId="{BF090E13-6768-4DF8-98E2-8F00832EB041}"/>
    <dgm:cxn modelId="{54E3BD23-C19D-4544-B790-10D7D9F8CF04}" srcId="{7009AE86-27EE-4413-BACE-882ABB14F450}" destId="{F7C127E3-B96C-4B89-A4ED-09807AA9CACE}" srcOrd="3" destOrd="0" parTransId="{21EA42F9-720E-4584-B7E8-F0DA9C436E67}" sibTransId="{B19CF8CB-0AC8-48A1-AB42-CD07367FDE5B}"/>
    <dgm:cxn modelId="{29D514C1-30A7-4279-A54C-75A041B65922}" srcId="{7009AE86-27EE-4413-BACE-882ABB14F450}" destId="{03F3C841-189B-4624-8AEE-7FAAB5F9C608}" srcOrd="0" destOrd="0" parTransId="{CBB37AB2-66F9-4150-8EB5-4DE84F2DD61A}" sibTransId="{542BD9A0-EE09-4848-90BA-3101D053A021}"/>
    <dgm:cxn modelId="{886D28CE-72A6-4DE9-9E02-8946149C3544}" type="presOf" srcId="{F7C127E3-B96C-4B89-A4ED-09807AA9CACE}" destId="{15B6D91F-15ED-4348-B74C-1A1FCC8BCE31}" srcOrd="0" destOrd="3" presId="urn:microsoft.com/office/officeart/2005/8/layout/hList1"/>
    <dgm:cxn modelId="{1EB93C2C-83B0-42DC-8C66-6B95BFB92B1A}" type="presOf" srcId="{D294CB93-9814-414B-A03C-6A5D09882F4C}" destId="{15B6D91F-15ED-4348-B74C-1A1FCC8BCE31}" srcOrd="0" destOrd="1" presId="urn:microsoft.com/office/officeart/2005/8/layout/hList1"/>
    <dgm:cxn modelId="{F1998BFF-52B2-40FA-BBBE-27C87B72C374}" type="presOf" srcId="{FA8A2F9E-4AA4-44A4-96CE-94E2F076ADD5}" destId="{2DA4C9D3-D2B2-445C-9A35-833B5B5B41C2}" srcOrd="0" destOrd="0" presId="urn:microsoft.com/office/officeart/2005/8/layout/hList1"/>
    <dgm:cxn modelId="{1ABFCF90-7015-45BE-9BE9-2E4BD90A9C4B}" type="presParOf" srcId="{2DA4C9D3-D2B2-445C-9A35-833B5B5B41C2}" destId="{B1644CB3-C2EB-41FC-A662-D8C5D2087B11}" srcOrd="0" destOrd="0" presId="urn:microsoft.com/office/officeart/2005/8/layout/hList1"/>
    <dgm:cxn modelId="{B5171235-5D3F-4B49-B9B4-38D268EEBA49}" type="presParOf" srcId="{B1644CB3-C2EB-41FC-A662-D8C5D2087B11}" destId="{93CADC17-60F9-40A3-984A-08B7C6454804}" srcOrd="0" destOrd="0" presId="urn:microsoft.com/office/officeart/2005/8/layout/hList1"/>
    <dgm:cxn modelId="{FB64249A-A9C5-4E97-96BD-B29E8D3F4576}" type="presParOf" srcId="{B1644CB3-C2EB-41FC-A662-D8C5D2087B11}" destId="{15B6D91F-15ED-4348-B74C-1A1FCC8BCE3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87C092-CB87-4E4F-9E84-EAD0FDD1AA64}"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40133DBC-3D54-40DD-B574-FFF7E702D415}">
      <dgm:prSet/>
      <dgm:spPr/>
      <dgm:t>
        <a:bodyPr/>
        <a:lstStyle/>
        <a:p>
          <a:pPr rtl="0"/>
          <a:r>
            <a:rPr lang="el-GR" dirty="0" smtClean="0">
              <a:latin typeface="Arial" panose="020B0604020202020204" pitchFamily="34" charset="0"/>
              <a:cs typeface="Arial" panose="020B0604020202020204" pitchFamily="34" charset="0"/>
            </a:rPr>
            <a:t>Ι. Ανάδειξη ποδηλάτου και πεζής μετακίνησης ως πρωτεύουσες μορφές  αστικής κινητικότητας</a:t>
          </a:r>
          <a:endParaRPr lang="en-US" dirty="0">
            <a:latin typeface="Arial" panose="020B0604020202020204" pitchFamily="34" charset="0"/>
            <a:cs typeface="Arial" panose="020B0604020202020204" pitchFamily="34" charset="0"/>
          </a:endParaRPr>
        </a:p>
      </dgm:t>
    </dgm:pt>
    <dgm:pt modelId="{4F018058-9DEA-4DE5-BB2C-603866481BB0}" type="parTrans" cxnId="{039081A3-7EBA-4B86-A8AA-11556ECC2180}">
      <dgm:prSet/>
      <dgm:spPr/>
      <dgm:t>
        <a:bodyPr/>
        <a:lstStyle/>
        <a:p>
          <a:endParaRPr lang="en-US">
            <a:latin typeface="Arial" panose="020B0604020202020204" pitchFamily="34" charset="0"/>
            <a:cs typeface="Arial" panose="020B0604020202020204" pitchFamily="34" charset="0"/>
          </a:endParaRPr>
        </a:p>
      </dgm:t>
    </dgm:pt>
    <dgm:pt modelId="{9BB5C6D4-A285-43C8-B6E2-6C5FE153468F}" type="sibTrans" cxnId="{039081A3-7EBA-4B86-A8AA-11556ECC2180}">
      <dgm:prSet/>
      <dgm:spPr/>
      <dgm:t>
        <a:bodyPr/>
        <a:lstStyle/>
        <a:p>
          <a:endParaRPr lang="en-US">
            <a:latin typeface="Arial" panose="020B0604020202020204" pitchFamily="34" charset="0"/>
            <a:cs typeface="Arial" panose="020B0604020202020204" pitchFamily="34" charset="0"/>
          </a:endParaRPr>
        </a:p>
      </dgm:t>
    </dgm:pt>
    <dgm:pt modelId="{0093F694-1E83-475D-A478-C0BFF3A29D20}">
      <dgm:prSet/>
      <dgm:spPr/>
      <dgm:t>
        <a:bodyPr/>
        <a:lstStyle/>
        <a:p>
          <a:pPr rtl="0"/>
          <a:r>
            <a:rPr lang="el-GR" dirty="0" smtClean="0">
              <a:latin typeface="Arial" panose="020B0604020202020204" pitchFamily="34" charset="0"/>
              <a:cs typeface="Arial" panose="020B0604020202020204" pitchFamily="34" charset="0"/>
            </a:rPr>
            <a:t>ΙΙ. Προώθηση της Ηλεκτροκίνησης</a:t>
          </a:r>
          <a:endParaRPr lang="en-US" dirty="0">
            <a:latin typeface="Arial" panose="020B0604020202020204" pitchFamily="34" charset="0"/>
            <a:cs typeface="Arial" panose="020B0604020202020204" pitchFamily="34" charset="0"/>
          </a:endParaRPr>
        </a:p>
      </dgm:t>
    </dgm:pt>
    <dgm:pt modelId="{35ED10CF-3EC4-46B8-A6E9-7034D66DC6AD}" type="parTrans" cxnId="{A3694EEB-6BB8-46AA-B293-3D5CB85611B4}">
      <dgm:prSet/>
      <dgm:spPr/>
      <dgm:t>
        <a:bodyPr/>
        <a:lstStyle/>
        <a:p>
          <a:endParaRPr lang="en-US">
            <a:latin typeface="Arial" panose="020B0604020202020204" pitchFamily="34" charset="0"/>
            <a:cs typeface="Arial" panose="020B0604020202020204" pitchFamily="34" charset="0"/>
          </a:endParaRPr>
        </a:p>
      </dgm:t>
    </dgm:pt>
    <dgm:pt modelId="{AF9A7784-77D0-4ED8-9954-3D339133C86D}" type="sibTrans" cxnId="{A3694EEB-6BB8-46AA-B293-3D5CB85611B4}">
      <dgm:prSet/>
      <dgm:spPr/>
      <dgm:t>
        <a:bodyPr/>
        <a:lstStyle/>
        <a:p>
          <a:endParaRPr lang="en-US">
            <a:latin typeface="Arial" panose="020B0604020202020204" pitchFamily="34" charset="0"/>
            <a:cs typeface="Arial" panose="020B0604020202020204" pitchFamily="34" charset="0"/>
          </a:endParaRPr>
        </a:p>
      </dgm:t>
    </dgm:pt>
    <dgm:pt modelId="{D8DD0F20-7ADF-4383-8F13-D0C3EAF75862}">
      <dgm:prSet/>
      <dgm:spPr/>
      <dgm:t>
        <a:bodyPr/>
        <a:lstStyle/>
        <a:p>
          <a:pPr rtl="0"/>
          <a:r>
            <a:rPr lang="el-GR" dirty="0" smtClean="0">
              <a:latin typeface="Arial" panose="020B0604020202020204" pitchFamily="34" charset="0"/>
              <a:cs typeface="Arial" panose="020B0604020202020204" pitchFamily="34" charset="0"/>
            </a:rPr>
            <a:t>ΙΙΙ. Οργάνωση Μηχανοκίνητης Κυκλοφορίας</a:t>
          </a:r>
          <a:endParaRPr lang="en-US" dirty="0">
            <a:latin typeface="Arial" panose="020B0604020202020204" pitchFamily="34" charset="0"/>
            <a:cs typeface="Arial" panose="020B0604020202020204" pitchFamily="34" charset="0"/>
          </a:endParaRPr>
        </a:p>
      </dgm:t>
    </dgm:pt>
    <dgm:pt modelId="{25A4B84C-3D4D-4DEC-A28E-D914515AEC20}" type="parTrans" cxnId="{6DFCFE10-0475-41AB-93CF-B2169DD2AD21}">
      <dgm:prSet/>
      <dgm:spPr/>
      <dgm:t>
        <a:bodyPr/>
        <a:lstStyle/>
        <a:p>
          <a:endParaRPr lang="en-US">
            <a:latin typeface="Arial" panose="020B0604020202020204" pitchFamily="34" charset="0"/>
            <a:cs typeface="Arial" panose="020B0604020202020204" pitchFamily="34" charset="0"/>
          </a:endParaRPr>
        </a:p>
      </dgm:t>
    </dgm:pt>
    <dgm:pt modelId="{1DE79241-319D-4933-8A8B-8ED036DA3C69}" type="sibTrans" cxnId="{6DFCFE10-0475-41AB-93CF-B2169DD2AD21}">
      <dgm:prSet/>
      <dgm:spPr/>
      <dgm:t>
        <a:bodyPr/>
        <a:lstStyle/>
        <a:p>
          <a:endParaRPr lang="en-US">
            <a:latin typeface="Arial" panose="020B0604020202020204" pitchFamily="34" charset="0"/>
            <a:cs typeface="Arial" panose="020B0604020202020204" pitchFamily="34" charset="0"/>
          </a:endParaRPr>
        </a:p>
      </dgm:t>
    </dgm:pt>
    <dgm:pt modelId="{8F4C966E-A499-48E0-86CB-A84859E60632}">
      <dgm:prSet/>
      <dgm:spPr/>
      <dgm:t>
        <a:bodyPr/>
        <a:lstStyle/>
        <a:p>
          <a:pPr rtl="0"/>
          <a:r>
            <a:rPr lang="el-GR" dirty="0" smtClean="0">
              <a:latin typeface="Arial" panose="020B0604020202020204" pitchFamily="34" charset="0"/>
              <a:cs typeface="Arial" panose="020B0604020202020204" pitchFamily="34" charset="0"/>
            </a:rPr>
            <a:t>Ι</a:t>
          </a:r>
          <a:r>
            <a:rPr lang="en-US" dirty="0" smtClean="0">
              <a:latin typeface="Arial" panose="020B0604020202020204" pitchFamily="34" charset="0"/>
              <a:cs typeface="Arial" panose="020B0604020202020204" pitchFamily="34" charset="0"/>
            </a:rPr>
            <a:t>V. </a:t>
          </a:r>
          <a:r>
            <a:rPr lang="el-GR" dirty="0" smtClean="0">
              <a:latin typeface="Arial" panose="020B0604020202020204" pitchFamily="34" charset="0"/>
              <a:cs typeface="Arial" panose="020B0604020202020204" pitchFamily="34" charset="0"/>
            </a:rPr>
            <a:t>Βελτίωση Ποιότητας Εξυπηρέτησης Δημοσίων Συγκοινωνιών</a:t>
          </a:r>
          <a:endParaRPr lang="en-US" dirty="0">
            <a:latin typeface="Arial" panose="020B0604020202020204" pitchFamily="34" charset="0"/>
            <a:cs typeface="Arial" panose="020B0604020202020204" pitchFamily="34" charset="0"/>
          </a:endParaRPr>
        </a:p>
      </dgm:t>
    </dgm:pt>
    <dgm:pt modelId="{B797FCB9-DEDF-483F-84D0-1D56F9374CA0}" type="parTrans" cxnId="{3522FF30-E296-404B-AA97-AD333FB3EBF3}">
      <dgm:prSet/>
      <dgm:spPr/>
      <dgm:t>
        <a:bodyPr/>
        <a:lstStyle/>
        <a:p>
          <a:endParaRPr lang="en-US">
            <a:latin typeface="Arial" panose="020B0604020202020204" pitchFamily="34" charset="0"/>
            <a:cs typeface="Arial" panose="020B0604020202020204" pitchFamily="34" charset="0"/>
          </a:endParaRPr>
        </a:p>
      </dgm:t>
    </dgm:pt>
    <dgm:pt modelId="{24F83F4E-30E7-4DE7-989E-5ED4F9387529}" type="sibTrans" cxnId="{3522FF30-E296-404B-AA97-AD333FB3EBF3}">
      <dgm:prSet/>
      <dgm:spPr/>
      <dgm:t>
        <a:bodyPr/>
        <a:lstStyle/>
        <a:p>
          <a:endParaRPr lang="en-US">
            <a:latin typeface="Arial" panose="020B0604020202020204" pitchFamily="34" charset="0"/>
            <a:cs typeface="Arial" panose="020B0604020202020204" pitchFamily="34" charset="0"/>
          </a:endParaRPr>
        </a:p>
      </dgm:t>
    </dgm:pt>
    <dgm:pt modelId="{081CEC1B-2D07-4C91-BFE4-96195E69167C}">
      <dgm:prSet/>
      <dgm:spPr/>
      <dgm:t>
        <a:bodyPr/>
        <a:lstStyle/>
        <a:p>
          <a:pPr rtl="0"/>
          <a:r>
            <a:rPr lang="en-US" dirty="0" smtClean="0">
              <a:latin typeface="Arial" panose="020B0604020202020204" pitchFamily="34" charset="0"/>
              <a:cs typeface="Arial" panose="020B0604020202020204" pitchFamily="34" charset="0"/>
            </a:rPr>
            <a:t>V. </a:t>
          </a:r>
          <a:r>
            <a:rPr lang="el-GR" dirty="0" smtClean="0">
              <a:latin typeface="Arial" panose="020B0604020202020204" pitchFamily="34" charset="0"/>
              <a:cs typeface="Arial" panose="020B0604020202020204" pitchFamily="34" charset="0"/>
            </a:rPr>
            <a:t>Αναβάθμιση  της όψης της πόλης και </a:t>
          </a:r>
          <a:r>
            <a:rPr lang="el-GR" smtClean="0">
              <a:latin typeface="Arial" panose="020B0604020202020204" pitchFamily="34" charset="0"/>
              <a:cs typeface="Arial" panose="020B0604020202020204" pitchFamily="34" charset="0"/>
            </a:rPr>
            <a:t>της καθημερινότητας των πολιτών της</a:t>
          </a:r>
          <a:endParaRPr lang="en-US" dirty="0">
            <a:latin typeface="Arial" panose="020B0604020202020204" pitchFamily="34" charset="0"/>
            <a:cs typeface="Arial" panose="020B0604020202020204" pitchFamily="34" charset="0"/>
          </a:endParaRPr>
        </a:p>
      </dgm:t>
    </dgm:pt>
    <dgm:pt modelId="{FE7AC9F0-599E-47AE-8E23-0E3CC498D5F4}" type="parTrans" cxnId="{FA520060-0AEC-4921-9D19-2D23FFE68C68}">
      <dgm:prSet/>
      <dgm:spPr/>
      <dgm:t>
        <a:bodyPr/>
        <a:lstStyle/>
        <a:p>
          <a:endParaRPr lang="en-US">
            <a:latin typeface="Arial" panose="020B0604020202020204" pitchFamily="34" charset="0"/>
            <a:cs typeface="Arial" panose="020B0604020202020204" pitchFamily="34" charset="0"/>
          </a:endParaRPr>
        </a:p>
      </dgm:t>
    </dgm:pt>
    <dgm:pt modelId="{9DA3928A-615F-45B1-9779-9F80E4CFED6F}" type="sibTrans" cxnId="{FA520060-0AEC-4921-9D19-2D23FFE68C68}">
      <dgm:prSet/>
      <dgm:spPr/>
      <dgm:t>
        <a:bodyPr/>
        <a:lstStyle/>
        <a:p>
          <a:endParaRPr lang="en-US">
            <a:latin typeface="Arial" panose="020B0604020202020204" pitchFamily="34" charset="0"/>
            <a:cs typeface="Arial" panose="020B0604020202020204" pitchFamily="34" charset="0"/>
          </a:endParaRPr>
        </a:p>
      </dgm:t>
    </dgm:pt>
    <dgm:pt modelId="{6D2F1DD2-1C02-495A-9126-264CBD5A0275}" type="pres">
      <dgm:prSet presAssocID="{D787C092-CB87-4E4F-9E84-EAD0FDD1AA64}" presName="Name0" presStyleCnt="0">
        <dgm:presLayoutVars>
          <dgm:chMax val="7"/>
          <dgm:chPref val="7"/>
          <dgm:dir/>
        </dgm:presLayoutVars>
      </dgm:prSet>
      <dgm:spPr/>
      <dgm:t>
        <a:bodyPr/>
        <a:lstStyle/>
        <a:p>
          <a:endParaRPr lang="en-US"/>
        </a:p>
      </dgm:t>
    </dgm:pt>
    <dgm:pt modelId="{673B8EB3-1003-4730-9AB0-26E8795D0D84}" type="pres">
      <dgm:prSet presAssocID="{D787C092-CB87-4E4F-9E84-EAD0FDD1AA64}" presName="Name1" presStyleCnt="0"/>
      <dgm:spPr/>
      <dgm:t>
        <a:bodyPr/>
        <a:lstStyle/>
        <a:p>
          <a:endParaRPr lang="en-US"/>
        </a:p>
      </dgm:t>
    </dgm:pt>
    <dgm:pt modelId="{B9BBFEDE-1E38-4CC1-891C-F0E3C7831FBF}" type="pres">
      <dgm:prSet presAssocID="{D787C092-CB87-4E4F-9E84-EAD0FDD1AA64}" presName="cycle" presStyleCnt="0"/>
      <dgm:spPr/>
      <dgm:t>
        <a:bodyPr/>
        <a:lstStyle/>
        <a:p>
          <a:endParaRPr lang="en-US"/>
        </a:p>
      </dgm:t>
    </dgm:pt>
    <dgm:pt modelId="{9831F311-EB48-464C-87AA-C94CFCB21998}" type="pres">
      <dgm:prSet presAssocID="{D787C092-CB87-4E4F-9E84-EAD0FDD1AA64}" presName="srcNode" presStyleLbl="node1" presStyleIdx="0" presStyleCnt="5"/>
      <dgm:spPr/>
      <dgm:t>
        <a:bodyPr/>
        <a:lstStyle/>
        <a:p>
          <a:endParaRPr lang="en-US"/>
        </a:p>
      </dgm:t>
    </dgm:pt>
    <dgm:pt modelId="{6E469793-E35D-43C3-A697-653B31207A20}" type="pres">
      <dgm:prSet presAssocID="{D787C092-CB87-4E4F-9E84-EAD0FDD1AA64}" presName="conn" presStyleLbl="parChTrans1D2" presStyleIdx="0" presStyleCnt="1"/>
      <dgm:spPr/>
      <dgm:t>
        <a:bodyPr/>
        <a:lstStyle/>
        <a:p>
          <a:endParaRPr lang="en-US"/>
        </a:p>
      </dgm:t>
    </dgm:pt>
    <dgm:pt modelId="{783E9261-4B0E-4A65-BAE7-836DA3F941DE}" type="pres">
      <dgm:prSet presAssocID="{D787C092-CB87-4E4F-9E84-EAD0FDD1AA64}" presName="extraNode" presStyleLbl="node1" presStyleIdx="0" presStyleCnt="5"/>
      <dgm:spPr/>
      <dgm:t>
        <a:bodyPr/>
        <a:lstStyle/>
        <a:p>
          <a:endParaRPr lang="en-US"/>
        </a:p>
      </dgm:t>
    </dgm:pt>
    <dgm:pt modelId="{331B10F1-5607-4C8B-9CE0-60EE5272EFC8}" type="pres">
      <dgm:prSet presAssocID="{D787C092-CB87-4E4F-9E84-EAD0FDD1AA64}" presName="dstNode" presStyleLbl="node1" presStyleIdx="0" presStyleCnt="5"/>
      <dgm:spPr/>
      <dgm:t>
        <a:bodyPr/>
        <a:lstStyle/>
        <a:p>
          <a:endParaRPr lang="en-US"/>
        </a:p>
      </dgm:t>
    </dgm:pt>
    <dgm:pt modelId="{B80BD922-4E4B-48CD-B122-E51561C75E99}" type="pres">
      <dgm:prSet presAssocID="{40133DBC-3D54-40DD-B574-FFF7E702D415}" presName="text_1" presStyleLbl="node1" presStyleIdx="0" presStyleCnt="5">
        <dgm:presLayoutVars>
          <dgm:bulletEnabled val="1"/>
        </dgm:presLayoutVars>
      </dgm:prSet>
      <dgm:spPr/>
      <dgm:t>
        <a:bodyPr/>
        <a:lstStyle/>
        <a:p>
          <a:endParaRPr lang="en-US"/>
        </a:p>
      </dgm:t>
    </dgm:pt>
    <dgm:pt modelId="{358EEC04-1EA1-4659-BEEC-FAC7AC979879}" type="pres">
      <dgm:prSet presAssocID="{40133DBC-3D54-40DD-B574-FFF7E702D415}" presName="accent_1" presStyleCnt="0"/>
      <dgm:spPr/>
      <dgm:t>
        <a:bodyPr/>
        <a:lstStyle/>
        <a:p>
          <a:endParaRPr lang="en-US"/>
        </a:p>
      </dgm:t>
    </dgm:pt>
    <dgm:pt modelId="{ADC5A074-3FFB-4239-A914-78417A400B51}" type="pres">
      <dgm:prSet presAssocID="{40133DBC-3D54-40DD-B574-FFF7E702D415}" presName="accentRepeatNode" presStyleLbl="solidFgAcc1" presStyleIdx="0" presStyleCnt="5"/>
      <dgm:spPr/>
      <dgm:t>
        <a:bodyPr/>
        <a:lstStyle/>
        <a:p>
          <a:endParaRPr lang="en-US"/>
        </a:p>
      </dgm:t>
    </dgm:pt>
    <dgm:pt modelId="{9DA9E35C-0D80-4A84-B972-90F96E0CEAD1}" type="pres">
      <dgm:prSet presAssocID="{0093F694-1E83-475D-A478-C0BFF3A29D20}" presName="text_2" presStyleLbl="node1" presStyleIdx="1" presStyleCnt="5">
        <dgm:presLayoutVars>
          <dgm:bulletEnabled val="1"/>
        </dgm:presLayoutVars>
      </dgm:prSet>
      <dgm:spPr/>
      <dgm:t>
        <a:bodyPr/>
        <a:lstStyle/>
        <a:p>
          <a:endParaRPr lang="en-US"/>
        </a:p>
      </dgm:t>
    </dgm:pt>
    <dgm:pt modelId="{16D479C0-C677-4405-95CC-2F64E9544008}" type="pres">
      <dgm:prSet presAssocID="{0093F694-1E83-475D-A478-C0BFF3A29D20}" presName="accent_2" presStyleCnt="0"/>
      <dgm:spPr/>
      <dgm:t>
        <a:bodyPr/>
        <a:lstStyle/>
        <a:p>
          <a:endParaRPr lang="en-US"/>
        </a:p>
      </dgm:t>
    </dgm:pt>
    <dgm:pt modelId="{D20F0093-96E5-450E-A680-D28B79F942B5}" type="pres">
      <dgm:prSet presAssocID="{0093F694-1E83-475D-A478-C0BFF3A29D20}" presName="accentRepeatNode" presStyleLbl="solidFgAcc1" presStyleIdx="1" presStyleCnt="5"/>
      <dgm:spPr/>
      <dgm:t>
        <a:bodyPr/>
        <a:lstStyle/>
        <a:p>
          <a:endParaRPr lang="en-US"/>
        </a:p>
      </dgm:t>
    </dgm:pt>
    <dgm:pt modelId="{A1B5FBC1-452E-4129-8417-E259ED334ABB}" type="pres">
      <dgm:prSet presAssocID="{D8DD0F20-7ADF-4383-8F13-D0C3EAF75862}" presName="text_3" presStyleLbl="node1" presStyleIdx="2" presStyleCnt="5">
        <dgm:presLayoutVars>
          <dgm:bulletEnabled val="1"/>
        </dgm:presLayoutVars>
      </dgm:prSet>
      <dgm:spPr/>
      <dgm:t>
        <a:bodyPr/>
        <a:lstStyle/>
        <a:p>
          <a:endParaRPr lang="en-US"/>
        </a:p>
      </dgm:t>
    </dgm:pt>
    <dgm:pt modelId="{068719DF-1B4C-4C44-B4F1-BBFB4CDC15DD}" type="pres">
      <dgm:prSet presAssocID="{D8DD0F20-7ADF-4383-8F13-D0C3EAF75862}" presName="accent_3" presStyleCnt="0"/>
      <dgm:spPr/>
      <dgm:t>
        <a:bodyPr/>
        <a:lstStyle/>
        <a:p>
          <a:endParaRPr lang="en-US"/>
        </a:p>
      </dgm:t>
    </dgm:pt>
    <dgm:pt modelId="{76526A7C-5F7B-4F6B-BD56-F430C748E097}" type="pres">
      <dgm:prSet presAssocID="{D8DD0F20-7ADF-4383-8F13-D0C3EAF75862}" presName="accentRepeatNode" presStyleLbl="solidFgAcc1" presStyleIdx="2" presStyleCnt="5"/>
      <dgm:spPr/>
      <dgm:t>
        <a:bodyPr/>
        <a:lstStyle/>
        <a:p>
          <a:endParaRPr lang="en-US"/>
        </a:p>
      </dgm:t>
    </dgm:pt>
    <dgm:pt modelId="{B30BB79F-5099-4BC2-8E67-AF7CB0B81A07}" type="pres">
      <dgm:prSet presAssocID="{8F4C966E-A499-48E0-86CB-A84859E60632}" presName="text_4" presStyleLbl="node1" presStyleIdx="3" presStyleCnt="5">
        <dgm:presLayoutVars>
          <dgm:bulletEnabled val="1"/>
        </dgm:presLayoutVars>
      </dgm:prSet>
      <dgm:spPr/>
      <dgm:t>
        <a:bodyPr/>
        <a:lstStyle/>
        <a:p>
          <a:endParaRPr lang="en-US"/>
        </a:p>
      </dgm:t>
    </dgm:pt>
    <dgm:pt modelId="{DADB5C1B-C164-4207-844D-965D9DC34C9F}" type="pres">
      <dgm:prSet presAssocID="{8F4C966E-A499-48E0-86CB-A84859E60632}" presName="accent_4" presStyleCnt="0"/>
      <dgm:spPr/>
      <dgm:t>
        <a:bodyPr/>
        <a:lstStyle/>
        <a:p>
          <a:endParaRPr lang="en-US"/>
        </a:p>
      </dgm:t>
    </dgm:pt>
    <dgm:pt modelId="{F4C9D439-38B1-459B-9844-844824DEA0B4}" type="pres">
      <dgm:prSet presAssocID="{8F4C966E-A499-48E0-86CB-A84859E60632}" presName="accentRepeatNode" presStyleLbl="solidFgAcc1" presStyleIdx="3" presStyleCnt="5"/>
      <dgm:spPr/>
      <dgm:t>
        <a:bodyPr/>
        <a:lstStyle/>
        <a:p>
          <a:endParaRPr lang="en-US"/>
        </a:p>
      </dgm:t>
    </dgm:pt>
    <dgm:pt modelId="{800D0712-A71F-4884-8CE1-D7D2CD84A30D}" type="pres">
      <dgm:prSet presAssocID="{081CEC1B-2D07-4C91-BFE4-96195E69167C}" presName="text_5" presStyleLbl="node1" presStyleIdx="4" presStyleCnt="5">
        <dgm:presLayoutVars>
          <dgm:bulletEnabled val="1"/>
        </dgm:presLayoutVars>
      </dgm:prSet>
      <dgm:spPr/>
      <dgm:t>
        <a:bodyPr/>
        <a:lstStyle/>
        <a:p>
          <a:endParaRPr lang="en-US"/>
        </a:p>
      </dgm:t>
    </dgm:pt>
    <dgm:pt modelId="{8C478AE1-FF31-4F4D-90E3-338ECD8FB237}" type="pres">
      <dgm:prSet presAssocID="{081CEC1B-2D07-4C91-BFE4-96195E69167C}" presName="accent_5" presStyleCnt="0"/>
      <dgm:spPr/>
      <dgm:t>
        <a:bodyPr/>
        <a:lstStyle/>
        <a:p>
          <a:endParaRPr lang="en-US"/>
        </a:p>
      </dgm:t>
    </dgm:pt>
    <dgm:pt modelId="{DE5A4CF8-74CB-433B-AE3F-7741A7D7C200}" type="pres">
      <dgm:prSet presAssocID="{081CEC1B-2D07-4C91-BFE4-96195E69167C}" presName="accentRepeatNode" presStyleLbl="solidFgAcc1" presStyleIdx="4" presStyleCnt="5"/>
      <dgm:spPr/>
      <dgm:t>
        <a:bodyPr/>
        <a:lstStyle/>
        <a:p>
          <a:endParaRPr lang="en-US"/>
        </a:p>
      </dgm:t>
    </dgm:pt>
  </dgm:ptLst>
  <dgm:cxnLst>
    <dgm:cxn modelId="{ABF056EC-4DC9-4D89-A8F6-AB82DE082EEB}" type="presOf" srcId="{081CEC1B-2D07-4C91-BFE4-96195E69167C}" destId="{800D0712-A71F-4884-8CE1-D7D2CD84A30D}" srcOrd="0" destOrd="0" presId="urn:microsoft.com/office/officeart/2008/layout/VerticalCurvedList"/>
    <dgm:cxn modelId="{8C2600A0-C52D-4929-96E2-E6CA2FF9BB49}" type="presOf" srcId="{8F4C966E-A499-48E0-86CB-A84859E60632}" destId="{B30BB79F-5099-4BC2-8E67-AF7CB0B81A07}" srcOrd="0" destOrd="0" presId="urn:microsoft.com/office/officeart/2008/layout/VerticalCurvedList"/>
    <dgm:cxn modelId="{4E8321DC-F3C7-4429-A1B8-4AADBD8CDF81}" type="presOf" srcId="{40133DBC-3D54-40DD-B574-FFF7E702D415}" destId="{B80BD922-4E4B-48CD-B122-E51561C75E99}" srcOrd="0" destOrd="0" presId="urn:microsoft.com/office/officeart/2008/layout/VerticalCurvedList"/>
    <dgm:cxn modelId="{A3694EEB-6BB8-46AA-B293-3D5CB85611B4}" srcId="{D787C092-CB87-4E4F-9E84-EAD0FDD1AA64}" destId="{0093F694-1E83-475D-A478-C0BFF3A29D20}" srcOrd="1" destOrd="0" parTransId="{35ED10CF-3EC4-46B8-A6E9-7034D66DC6AD}" sibTransId="{AF9A7784-77D0-4ED8-9954-3D339133C86D}"/>
    <dgm:cxn modelId="{E6600946-AFF0-4897-9B20-9AE5B0CE86E5}" type="presOf" srcId="{D787C092-CB87-4E4F-9E84-EAD0FDD1AA64}" destId="{6D2F1DD2-1C02-495A-9126-264CBD5A0275}" srcOrd="0" destOrd="0" presId="urn:microsoft.com/office/officeart/2008/layout/VerticalCurvedList"/>
    <dgm:cxn modelId="{FA520060-0AEC-4921-9D19-2D23FFE68C68}" srcId="{D787C092-CB87-4E4F-9E84-EAD0FDD1AA64}" destId="{081CEC1B-2D07-4C91-BFE4-96195E69167C}" srcOrd="4" destOrd="0" parTransId="{FE7AC9F0-599E-47AE-8E23-0E3CC498D5F4}" sibTransId="{9DA3928A-615F-45B1-9779-9F80E4CFED6F}"/>
    <dgm:cxn modelId="{1B52E00A-3072-4BA8-AD1D-A32202115186}" type="presOf" srcId="{D8DD0F20-7ADF-4383-8F13-D0C3EAF75862}" destId="{A1B5FBC1-452E-4129-8417-E259ED334ABB}" srcOrd="0" destOrd="0" presId="urn:microsoft.com/office/officeart/2008/layout/VerticalCurvedList"/>
    <dgm:cxn modelId="{3522FF30-E296-404B-AA97-AD333FB3EBF3}" srcId="{D787C092-CB87-4E4F-9E84-EAD0FDD1AA64}" destId="{8F4C966E-A499-48E0-86CB-A84859E60632}" srcOrd="3" destOrd="0" parTransId="{B797FCB9-DEDF-483F-84D0-1D56F9374CA0}" sibTransId="{24F83F4E-30E7-4DE7-989E-5ED4F9387529}"/>
    <dgm:cxn modelId="{039081A3-7EBA-4B86-A8AA-11556ECC2180}" srcId="{D787C092-CB87-4E4F-9E84-EAD0FDD1AA64}" destId="{40133DBC-3D54-40DD-B574-FFF7E702D415}" srcOrd="0" destOrd="0" parTransId="{4F018058-9DEA-4DE5-BB2C-603866481BB0}" sibTransId="{9BB5C6D4-A285-43C8-B6E2-6C5FE153468F}"/>
    <dgm:cxn modelId="{6DFCFE10-0475-41AB-93CF-B2169DD2AD21}" srcId="{D787C092-CB87-4E4F-9E84-EAD0FDD1AA64}" destId="{D8DD0F20-7ADF-4383-8F13-D0C3EAF75862}" srcOrd="2" destOrd="0" parTransId="{25A4B84C-3D4D-4DEC-A28E-D914515AEC20}" sibTransId="{1DE79241-319D-4933-8A8B-8ED036DA3C69}"/>
    <dgm:cxn modelId="{B222FF45-37A0-4DCB-957A-1FC1896C6F6E}" type="presOf" srcId="{0093F694-1E83-475D-A478-C0BFF3A29D20}" destId="{9DA9E35C-0D80-4A84-B972-90F96E0CEAD1}" srcOrd="0" destOrd="0" presId="urn:microsoft.com/office/officeart/2008/layout/VerticalCurvedList"/>
    <dgm:cxn modelId="{DA9BD7D5-1B24-4024-8E12-F2D520C87B30}" type="presOf" srcId="{9BB5C6D4-A285-43C8-B6E2-6C5FE153468F}" destId="{6E469793-E35D-43C3-A697-653B31207A20}" srcOrd="0" destOrd="0" presId="urn:microsoft.com/office/officeart/2008/layout/VerticalCurvedList"/>
    <dgm:cxn modelId="{710D4027-0095-46DB-B4FF-73F4F6C9233D}" type="presParOf" srcId="{6D2F1DD2-1C02-495A-9126-264CBD5A0275}" destId="{673B8EB3-1003-4730-9AB0-26E8795D0D84}" srcOrd="0" destOrd="0" presId="urn:microsoft.com/office/officeart/2008/layout/VerticalCurvedList"/>
    <dgm:cxn modelId="{C881A304-DE52-4651-AC1A-7F81315E5DCB}" type="presParOf" srcId="{673B8EB3-1003-4730-9AB0-26E8795D0D84}" destId="{B9BBFEDE-1E38-4CC1-891C-F0E3C7831FBF}" srcOrd="0" destOrd="0" presId="urn:microsoft.com/office/officeart/2008/layout/VerticalCurvedList"/>
    <dgm:cxn modelId="{A60A7332-C57A-4694-9D11-91AD83525AA3}" type="presParOf" srcId="{B9BBFEDE-1E38-4CC1-891C-F0E3C7831FBF}" destId="{9831F311-EB48-464C-87AA-C94CFCB21998}" srcOrd="0" destOrd="0" presId="urn:microsoft.com/office/officeart/2008/layout/VerticalCurvedList"/>
    <dgm:cxn modelId="{BDB9140B-A041-4330-975D-422ED2741A4D}" type="presParOf" srcId="{B9BBFEDE-1E38-4CC1-891C-F0E3C7831FBF}" destId="{6E469793-E35D-43C3-A697-653B31207A20}" srcOrd="1" destOrd="0" presId="urn:microsoft.com/office/officeart/2008/layout/VerticalCurvedList"/>
    <dgm:cxn modelId="{73BC63A7-0653-427B-B478-C295D70113AC}" type="presParOf" srcId="{B9BBFEDE-1E38-4CC1-891C-F0E3C7831FBF}" destId="{783E9261-4B0E-4A65-BAE7-836DA3F941DE}" srcOrd="2" destOrd="0" presId="urn:microsoft.com/office/officeart/2008/layout/VerticalCurvedList"/>
    <dgm:cxn modelId="{4920CDA3-D703-4F79-A81D-423EF77A3E40}" type="presParOf" srcId="{B9BBFEDE-1E38-4CC1-891C-F0E3C7831FBF}" destId="{331B10F1-5607-4C8B-9CE0-60EE5272EFC8}" srcOrd="3" destOrd="0" presId="urn:microsoft.com/office/officeart/2008/layout/VerticalCurvedList"/>
    <dgm:cxn modelId="{F144242C-5EE2-45D5-A1A9-2A1B1C0392FF}" type="presParOf" srcId="{673B8EB3-1003-4730-9AB0-26E8795D0D84}" destId="{B80BD922-4E4B-48CD-B122-E51561C75E99}" srcOrd="1" destOrd="0" presId="urn:microsoft.com/office/officeart/2008/layout/VerticalCurvedList"/>
    <dgm:cxn modelId="{E005CFB4-7C48-45CF-AD12-009275AB11A2}" type="presParOf" srcId="{673B8EB3-1003-4730-9AB0-26E8795D0D84}" destId="{358EEC04-1EA1-4659-BEEC-FAC7AC979879}" srcOrd="2" destOrd="0" presId="urn:microsoft.com/office/officeart/2008/layout/VerticalCurvedList"/>
    <dgm:cxn modelId="{367F01B1-A5A0-4418-AEB8-7DA00FD3A558}" type="presParOf" srcId="{358EEC04-1EA1-4659-BEEC-FAC7AC979879}" destId="{ADC5A074-3FFB-4239-A914-78417A400B51}" srcOrd="0" destOrd="0" presId="urn:microsoft.com/office/officeart/2008/layout/VerticalCurvedList"/>
    <dgm:cxn modelId="{C637E196-8D18-46FA-B2A9-5A2837209206}" type="presParOf" srcId="{673B8EB3-1003-4730-9AB0-26E8795D0D84}" destId="{9DA9E35C-0D80-4A84-B972-90F96E0CEAD1}" srcOrd="3" destOrd="0" presId="urn:microsoft.com/office/officeart/2008/layout/VerticalCurvedList"/>
    <dgm:cxn modelId="{7F609187-3A53-4AF3-A490-A50964412039}" type="presParOf" srcId="{673B8EB3-1003-4730-9AB0-26E8795D0D84}" destId="{16D479C0-C677-4405-95CC-2F64E9544008}" srcOrd="4" destOrd="0" presId="urn:microsoft.com/office/officeart/2008/layout/VerticalCurvedList"/>
    <dgm:cxn modelId="{133E493E-8819-40C7-AA74-44AB4F71B0D4}" type="presParOf" srcId="{16D479C0-C677-4405-95CC-2F64E9544008}" destId="{D20F0093-96E5-450E-A680-D28B79F942B5}" srcOrd="0" destOrd="0" presId="urn:microsoft.com/office/officeart/2008/layout/VerticalCurvedList"/>
    <dgm:cxn modelId="{0B1ECEDA-6D37-49BD-8491-B09339ABCA53}" type="presParOf" srcId="{673B8EB3-1003-4730-9AB0-26E8795D0D84}" destId="{A1B5FBC1-452E-4129-8417-E259ED334ABB}" srcOrd="5" destOrd="0" presId="urn:microsoft.com/office/officeart/2008/layout/VerticalCurvedList"/>
    <dgm:cxn modelId="{024BCC84-7DCF-4653-877F-58C514F037BB}" type="presParOf" srcId="{673B8EB3-1003-4730-9AB0-26E8795D0D84}" destId="{068719DF-1B4C-4C44-B4F1-BBFB4CDC15DD}" srcOrd="6" destOrd="0" presId="urn:microsoft.com/office/officeart/2008/layout/VerticalCurvedList"/>
    <dgm:cxn modelId="{D5F54D39-7F63-4E74-A641-C8133100E533}" type="presParOf" srcId="{068719DF-1B4C-4C44-B4F1-BBFB4CDC15DD}" destId="{76526A7C-5F7B-4F6B-BD56-F430C748E097}" srcOrd="0" destOrd="0" presId="urn:microsoft.com/office/officeart/2008/layout/VerticalCurvedList"/>
    <dgm:cxn modelId="{5420E80E-139C-43F4-88C9-25AB474E27CE}" type="presParOf" srcId="{673B8EB3-1003-4730-9AB0-26E8795D0D84}" destId="{B30BB79F-5099-4BC2-8E67-AF7CB0B81A07}" srcOrd="7" destOrd="0" presId="urn:microsoft.com/office/officeart/2008/layout/VerticalCurvedList"/>
    <dgm:cxn modelId="{41B76975-391A-4F14-94BC-5F7E7DA602E0}" type="presParOf" srcId="{673B8EB3-1003-4730-9AB0-26E8795D0D84}" destId="{DADB5C1B-C164-4207-844D-965D9DC34C9F}" srcOrd="8" destOrd="0" presId="urn:microsoft.com/office/officeart/2008/layout/VerticalCurvedList"/>
    <dgm:cxn modelId="{C3B4B2CA-988B-4A27-B6D3-D93C19C0052D}" type="presParOf" srcId="{DADB5C1B-C164-4207-844D-965D9DC34C9F}" destId="{F4C9D439-38B1-459B-9844-844824DEA0B4}" srcOrd="0" destOrd="0" presId="urn:microsoft.com/office/officeart/2008/layout/VerticalCurvedList"/>
    <dgm:cxn modelId="{F9BA1FE4-98A5-4376-8517-657709DC0EC9}" type="presParOf" srcId="{673B8EB3-1003-4730-9AB0-26E8795D0D84}" destId="{800D0712-A71F-4884-8CE1-D7D2CD84A30D}" srcOrd="9" destOrd="0" presId="urn:microsoft.com/office/officeart/2008/layout/VerticalCurvedList"/>
    <dgm:cxn modelId="{A92B1F24-900D-4EC7-ABF4-734E7B27F164}" type="presParOf" srcId="{673B8EB3-1003-4730-9AB0-26E8795D0D84}" destId="{8C478AE1-FF31-4F4D-90E3-338ECD8FB237}" srcOrd="10" destOrd="0" presId="urn:microsoft.com/office/officeart/2008/layout/VerticalCurvedList"/>
    <dgm:cxn modelId="{2F8A2A8D-32AF-4EBD-B35D-376D8D87DD6F}" type="presParOf" srcId="{8C478AE1-FF31-4F4D-90E3-338ECD8FB237}" destId="{DE5A4CF8-74CB-433B-AE3F-7741A7D7C20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C6D1655-FD0B-4E95-A396-1A49DB44EA8D}" type="doc">
      <dgm:prSet loTypeId="urn:microsoft.com/office/officeart/2009/3/layout/DescendingProcess" loCatId="process" qsTypeId="urn:microsoft.com/office/officeart/2005/8/quickstyle/simple1" qsCatId="simple" csTypeId="urn:microsoft.com/office/officeart/2005/8/colors/accent0_3" csCatId="mainScheme" phldr="1"/>
      <dgm:spPr/>
      <dgm:t>
        <a:bodyPr/>
        <a:lstStyle/>
        <a:p>
          <a:endParaRPr lang="en-US"/>
        </a:p>
      </dgm:t>
    </dgm:pt>
    <dgm:pt modelId="{2B9B1D5D-82C2-4D28-8B11-7E143768DE52}">
      <dgm:prSet/>
      <dgm:spPr/>
      <dgm:t>
        <a:bodyPr/>
        <a:lstStyle/>
        <a:p>
          <a:pPr rtl="0"/>
          <a:r>
            <a:rPr lang="en-US" dirty="0" smtClean="0">
              <a:solidFill>
                <a:sysClr val="windowText" lastClr="000000"/>
              </a:solidFill>
            </a:rPr>
            <a:t>1) </a:t>
          </a:r>
          <a:r>
            <a:rPr lang="el-GR" dirty="0" smtClean="0">
              <a:solidFill>
                <a:sysClr val="windowText" lastClr="000000"/>
              </a:solidFill>
            </a:rPr>
            <a:t>Αξιολόγηση μέτρων (Βαθμολόγηση)</a:t>
          </a:r>
          <a:endParaRPr lang="en-US" dirty="0">
            <a:solidFill>
              <a:sysClr val="windowText" lastClr="000000"/>
            </a:solidFill>
          </a:endParaRPr>
        </a:p>
      </dgm:t>
    </dgm:pt>
    <dgm:pt modelId="{E7A06391-E8D7-4BD8-9A81-45D42E689AE9}" type="parTrans" cxnId="{4ABB6056-25E1-4FC1-9869-D65AE59B77F8}">
      <dgm:prSet/>
      <dgm:spPr/>
      <dgm:t>
        <a:bodyPr/>
        <a:lstStyle/>
        <a:p>
          <a:endParaRPr lang="en-US">
            <a:solidFill>
              <a:sysClr val="windowText" lastClr="000000"/>
            </a:solidFill>
          </a:endParaRPr>
        </a:p>
      </dgm:t>
    </dgm:pt>
    <dgm:pt modelId="{5A11C072-A7BB-435D-AA00-EC7F73468D38}" type="sibTrans" cxnId="{4ABB6056-25E1-4FC1-9869-D65AE59B77F8}">
      <dgm:prSet/>
      <dgm:spPr/>
      <dgm:t>
        <a:bodyPr/>
        <a:lstStyle/>
        <a:p>
          <a:endParaRPr lang="en-US">
            <a:solidFill>
              <a:sysClr val="windowText" lastClr="000000"/>
            </a:solidFill>
          </a:endParaRPr>
        </a:p>
      </dgm:t>
    </dgm:pt>
    <dgm:pt modelId="{957B059E-E8FB-4A06-B02E-F74113B54EA9}">
      <dgm:prSet/>
      <dgm:spPr/>
      <dgm:t>
        <a:bodyPr/>
        <a:lstStyle/>
        <a:p>
          <a:pPr rtl="0"/>
          <a:r>
            <a:rPr lang="en-US" dirty="0" smtClean="0">
              <a:solidFill>
                <a:sysClr val="windowText" lastClr="000000"/>
              </a:solidFill>
            </a:rPr>
            <a:t>2) </a:t>
          </a:r>
          <a:r>
            <a:rPr lang="el-GR" dirty="0" err="1" smtClean="0">
              <a:solidFill>
                <a:sysClr val="windowText" lastClr="000000"/>
              </a:solidFill>
            </a:rPr>
            <a:t>Χωροθέτηση</a:t>
          </a:r>
          <a:r>
            <a:rPr lang="el-GR" dirty="0" smtClean="0">
              <a:solidFill>
                <a:sysClr val="windowText" lastClr="000000"/>
              </a:solidFill>
            </a:rPr>
            <a:t> Μέτρων</a:t>
          </a:r>
          <a:endParaRPr lang="en-US" dirty="0">
            <a:solidFill>
              <a:sysClr val="windowText" lastClr="000000"/>
            </a:solidFill>
          </a:endParaRPr>
        </a:p>
      </dgm:t>
    </dgm:pt>
    <dgm:pt modelId="{9AB0A281-16CB-40B9-977B-747C62BF169B}" type="parTrans" cxnId="{5BB4DF50-142D-40DA-A833-75BD2F588406}">
      <dgm:prSet/>
      <dgm:spPr/>
      <dgm:t>
        <a:bodyPr/>
        <a:lstStyle/>
        <a:p>
          <a:endParaRPr lang="en-US">
            <a:solidFill>
              <a:sysClr val="windowText" lastClr="000000"/>
            </a:solidFill>
          </a:endParaRPr>
        </a:p>
      </dgm:t>
    </dgm:pt>
    <dgm:pt modelId="{B7EA845A-C4A7-4249-A5DF-56AAF36B5586}" type="sibTrans" cxnId="{5BB4DF50-142D-40DA-A833-75BD2F588406}">
      <dgm:prSet/>
      <dgm:spPr/>
      <dgm:t>
        <a:bodyPr/>
        <a:lstStyle/>
        <a:p>
          <a:endParaRPr lang="en-US">
            <a:solidFill>
              <a:sysClr val="windowText" lastClr="000000"/>
            </a:solidFill>
          </a:endParaRPr>
        </a:p>
      </dgm:t>
    </dgm:pt>
    <dgm:pt modelId="{06030D5B-016F-4A44-83B5-8F4276A845BB}">
      <dgm:prSet/>
      <dgm:spPr/>
      <dgm:t>
        <a:bodyPr/>
        <a:lstStyle/>
        <a:p>
          <a:pPr rtl="0"/>
          <a:r>
            <a:rPr lang="en-US" dirty="0" smtClean="0">
              <a:solidFill>
                <a:sysClr val="windowText" lastClr="000000"/>
              </a:solidFill>
            </a:rPr>
            <a:t>3) </a:t>
          </a:r>
          <a:r>
            <a:rPr lang="el-GR" dirty="0" smtClean="0">
              <a:solidFill>
                <a:sysClr val="windowText" lastClr="000000"/>
              </a:solidFill>
            </a:rPr>
            <a:t>Προτάσεις Νέων Μέτρων</a:t>
          </a:r>
          <a:endParaRPr lang="en-US" dirty="0">
            <a:solidFill>
              <a:sysClr val="windowText" lastClr="000000"/>
            </a:solidFill>
          </a:endParaRPr>
        </a:p>
      </dgm:t>
    </dgm:pt>
    <dgm:pt modelId="{1DA7D92C-050E-4590-BA5E-FB31319E20E1}" type="parTrans" cxnId="{27F8C0F4-7926-486E-85C0-17748CF71A5D}">
      <dgm:prSet/>
      <dgm:spPr/>
      <dgm:t>
        <a:bodyPr/>
        <a:lstStyle/>
        <a:p>
          <a:endParaRPr lang="en-US">
            <a:solidFill>
              <a:sysClr val="windowText" lastClr="000000"/>
            </a:solidFill>
          </a:endParaRPr>
        </a:p>
      </dgm:t>
    </dgm:pt>
    <dgm:pt modelId="{A79992CF-DADC-429E-A57E-C4D9D09A7AC1}" type="sibTrans" cxnId="{27F8C0F4-7926-486E-85C0-17748CF71A5D}">
      <dgm:prSet/>
      <dgm:spPr/>
      <dgm:t>
        <a:bodyPr/>
        <a:lstStyle/>
        <a:p>
          <a:endParaRPr lang="en-US">
            <a:solidFill>
              <a:sysClr val="windowText" lastClr="000000"/>
            </a:solidFill>
          </a:endParaRPr>
        </a:p>
      </dgm:t>
    </dgm:pt>
    <dgm:pt modelId="{04EDEDCE-8CCD-4C05-AC71-8CD50147D344}">
      <dgm:prSet/>
      <dgm:spPr/>
      <dgm:t>
        <a:bodyPr/>
        <a:lstStyle/>
        <a:p>
          <a:pPr rtl="0"/>
          <a:r>
            <a:rPr lang="en-US" dirty="0" smtClean="0">
              <a:solidFill>
                <a:sysClr val="windowText" lastClr="000000"/>
              </a:solidFill>
            </a:rPr>
            <a:t>4) </a:t>
          </a:r>
          <a:r>
            <a:rPr lang="el-GR" dirty="0" smtClean="0">
              <a:solidFill>
                <a:sysClr val="windowText" lastClr="000000"/>
              </a:solidFill>
            </a:rPr>
            <a:t>Ιδανικό πακέτο μέτρων (Σύνθεση)</a:t>
          </a:r>
          <a:endParaRPr lang="en-US" dirty="0">
            <a:solidFill>
              <a:sysClr val="windowText" lastClr="000000"/>
            </a:solidFill>
          </a:endParaRPr>
        </a:p>
      </dgm:t>
    </dgm:pt>
    <dgm:pt modelId="{121FEFF5-F1C4-444C-B952-4CE38D2A029C}" type="parTrans" cxnId="{53AC11FD-2A0E-4212-830A-039D385A8410}">
      <dgm:prSet/>
      <dgm:spPr/>
      <dgm:t>
        <a:bodyPr/>
        <a:lstStyle/>
        <a:p>
          <a:endParaRPr lang="en-US">
            <a:solidFill>
              <a:sysClr val="windowText" lastClr="000000"/>
            </a:solidFill>
          </a:endParaRPr>
        </a:p>
      </dgm:t>
    </dgm:pt>
    <dgm:pt modelId="{3335B99B-49DB-4427-A24D-0AFAB3A15ED5}" type="sibTrans" cxnId="{53AC11FD-2A0E-4212-830A-039D385A8410}">
      <dgm:prSet/>
      <dgm:spPr/>
      <dgm:t>
        <a:bodyPr/>
        <a:lstStyle/>
        <a:p>
          <a:endParaRPr lang="en-US">
            <a:solidFill>
              <a:sysClr val="windowText" lastClr="000000"/>
            </a:solidFill>
          </a:endParaRPr>
        </a:p>
      </dgm:t>
    </dgm:pt>
    <dgm:pt modelId="{25D37E86-24B2-4BE9-B80B-85633F253109}" type="pres">
      <dgm:prSet presAssocID="{BC6D1655-FD0B-4E95-A396-1A49DB44EA8D}" presName="Name0" presStyleCnt="0">
        <dgm:presLayoutVars>
          <dgm:chMax val="7"/>
          <dgm:chPref val="5"/>
        </dgm:presLayoutVars>
      </dgm:prSet>
      <dgm:spPr/>
      <dgm:t>
        <a:bodyPr/>
        <a:lstStyle/>
        <a:p>
          <a:endParaRPr lang="en-US"/>
        </a:p>
      </dgm:t>
    </dgm:pt>
    <dgm:pt modelId="{C2A7CF9E-7D9E-4360-A520-8E4EDFD62DF7}" type="pres">
      <dgm:prSet presAssocID="{BC6D1655-FD0B-4E95-A396-1A49DB44EA8D}" presName="arrowNode" presStyleLbl="node1" presStyleIdx="0" presStyleCnt="1" custAng="210274" custScaleX="130539"/>
      <dgm:spPr/>
    </dgm:pt>
    <dgm:pt modelId="{992D90D8-B6E7-440F-9783-31E30FE53319}" type="pres">
      <dgm:prSet presAssocID="{2B9B1D5D-82C2-4D28-8B11-7E143768DE52}" presName="txNode1" presStyleLbl="revTx" presStyleIdx="0" presStyleCnt="4" custScaleX="120064">
        <dgm:presLayoutVars>
          <dgm:bulletEnabled val="1"/>
        </dgm:presLayoutVars>
      </dgm:prSet>
      <dgm:spPr/>
      <dgm:t>
        <a:bodyPr/>
        <a:lstStyle/>
        <a:p>
          <a:endParaRPr lang="en-US"/>
        </a:p>
      </dgm:t>
    </dgm:pt>
    <dgm:pt modelId="{E214D592-3B66-4820-ABF9-6A4E8042D926}" type="pres">
      <dgm:prSet presAssocID="{957B059E-E8FB-4A06-B02E-F74113B54EA9}" presName="txNode2" presStyleLbl="revTx" presStyleIdx="1" presStyleCnt="4" custLinFactNeighborX="6630" custLinFactNeighborY="1786">
        <dgm:presLayoutVars>
          <dgm:bulletEnabled val="1"/>
        </dgm:presLayoutVars>
      </dgm:prSet>
      <dgm:spPr/>
      <dgm:t>
        <a:bodyPr/>
        <a:lstStyle/>
        <a:p>
          <a:endParaRPr lang="en-US"/>
        </a:p>
      </dgm:t>
    </dgm:pt>
    <dgm:pt modelId="{6CD235D2-343E-4CA9-9D8A-0C76FF46ABC8}" type="pres">
      <dgm:prSet presAssocID="{B7EA845A-C4A7-4249-A5DF-56AAF36B5586}" presName="dotNode2" presStyleCnt="0"/>
      <dgm:spPr/>
    </dgm:pt>
    <dgm:pt modelId="{31BCAE1F-F24C-4E71-A666-1F0988592BAA}" type="pres">
      <dgm:prSet presAssocID="{B7EA845A-C4A7-4249-A5DF-56AAF36B5586}" presName="dotRepeatNode" presStyleLbl="fgShp" presStyleIdx="0" presStyleCnt="2" custLinFactX="70430" custLinFactNeighborX="100000" custLinFactNeighborY="13110"/>
      <dgm:spPr/>
      <dgm:t>
        <a:bodyPr/>
        <a:lstStyle/>
        <a:p>
          <a:endParaRPr lang="en-US"/>
        </a:p>
      </dgm:t>
    </dgm:pt>
    <dgm:pt modelId="{59EE8DCE-0061-4C1E-84A1-2327C02CE429}" type="pres">
      <dgm:prSet presAssocID="{06030D5B-016F-4A44-83B5-8F4276A845BB}" presName="txNode3" presStyleLbl="revTx" presStyleIdx="2" presStyleCnt="4" custScaleX="119688" custLinFactNeighborX="-7794">
        <dgm:presLayoutVars>
          <dgm:bulletEnabled val="1"/>
        </dgm:presLayoutVars>
      </dgm:prSet>
      <dgm:spPr/>
      <dgm:t>
        <a:bodyPr/>
        <a:lstStyle/>
        <a:p>
          <a:endParaRPr lang="en-US"/>
        </a:p>
      </dgm:t>
    </dgm:pt>
    <dgm:pt modelId="{2818947C-125A-4DAA-AE91-87EEA2984DB1}" type="pres">
      <dgm:prSet presAssocID="{A79992CF-DADC-429E-A57E-C4D9D09A7AC1}" presName="dotNode3" presStyleCnt="0"/>
      <dgm:spPr/>
    </dgm:pt>
    <dgm:pt modelId="{C307EF61-DB97-432E-9CCE-531FAE1B6733}" type="pres">
      <dgm:prSet presAssocID="{A79992CF-DADC-429E-A57E-C4D9D09A7AC1}" presName="dotRepeatNode" presStyleLbl="fgShp" presStyleIdx="1" presStyleCnt="2" custLinFactX="200000" custLinFactNeighborX="270794" custLinFactNeighborY="-26219"/>
      <dgm:spPr/>
      <dgm:t>
        <a:bodyPr/>
        <a:lstStyle/>
        <a:p>
          <a:endParaRPr lang="en-US"/>
        </a:p>
      </dgm:t>
    </dgm:pt>
    <dgm:pt modelId="{5612045D-E857-47A6-AB46-94D7F8A66288}" type="pres">
      <dgm:prSet presAssocID="{04EDEDCE-8CCD-4C05-AC71-8CD50147D344}" presName="txNode4" presStyleLbl="revTx" presStyleIdx="3" presStyleCnt="4" custLinFactNeighborX="9620" custLinFactNeighborY="-16080">
        <dgm:presLayoutVars>
          <dgm:bulletEnabled val="1"/>
        </dgm:presLayoutVars>
      </dgm:prSet>
      <dgm:spPr/>
      <dgm:t>
        <a:bodyPr/>
        <a:lstStyle/>
        <a:p>
          <a:endParaRPr lang="en-US"/>
        </a:p>
      </dgm:t>
    </dgm:pt>
  </dgm:ptLst>
  <dgm:cxnLst>
    <dgm:cxn modelId="{4ABB6056-25E1-4FC1-9869-D65AE59B77F8}" srcId="{BC6D1655-FD0B-4E95-A396-1A49DB44EA8D}" destId="{2B9B1D5D-82C2-4D28-8B11-7E143768DE52}" srcOrd="0" destOrd="0" parTransId="{E7A06391-E8D7-4BD8-9A81-45D42E689AE9}" sibTransId="{5A11C072-A7BB-435D-AA00-EC7F73468D38}"/>
    <dgm:cxn modelId="{5BB4DF50-142D-40DA-A833-75BD2F588406}" srcId="{BC6D1655-FD0B-4E95-A396-1A49DB44EA8D}" destId="{957B059E-E8FB-4A06-B02E-F74113B54EA9}" srcOrd="1" destOrd="0" parTransId="{9AB0A281-16CB-40B9-977B-747C62BF169B}" sibTransId="{B7EA845A-C4A7-4249-A5DF-56AAF36B5586}"/>
    <dgm:cxn modelId="{3FE641A2-ABED-469A-9FC4-EB28926748F6}" type="presOf" srcId="{A79992CF-DADC-429E-A57E-C4D9D09A7AC1}" destId="{C307EF61-DB97-432E-9CCE-531FAE1B6733}" srcOrd="0" destOrd="0" presId="urn:microsoft.com/office/officeart/2009/3/layout/DescendingProcess"/>
    <dgm:cxn modelId="{27F8C0F4-7926-486E-85C0-17748CF71A5D}" srcId="{BC6D1655-FD0B-4E95-A396-1A49DB44EA8D}" destId="{06030D5B-016F-4A44-83B5-8F4276A845BB}" srcOrd="2" destOrd="0" parTransId="{1DA7D92C-050E-4590-BA5E-FB31319E20E1}" sibTransId="{A79992CF-DADC-429E-A57E-C4D9D09A7AC1}"/>
    <dgm:cxn modelId="{53AC11FD-2A0E-4212-830A-039D385A8410}" srcId="{BC6D1655-FD0B-4E95-A396-1A49DB44EA8D}" destId="{04EDEDCE-8CCD-4C05-AC71-8CD50147D344}" srcOrd="3" destOrd="0" parTransId="{121FEFF5-F1C4-444C-B952-4CE38D2A029C}" sibTransId="{3335B99B-49DB-4427-A24D-0AFAB3A15ED5}"/>
    <dgm:cxn modelId="{AC9C03BB-1D43-440C-B057-2B0C510DEFA2}" type="presOf" srcId="{957B059E-E8FB-4A06-B02E-F74113B54EA9}" destId="{E214D592-3B66-4820-ABF9-6A4E8042D926}" srcOrd="0" destOrd="0" presId="urn:microsoft.com/office/officeart/2009/3/layout/DescendingProcess"/>
    <dgm:cxn modelId="{EC3DE673-154D-429A-AF92-343BAF32BB55}" type="presOf" srcId="{BC6D1655-FD0B-4E95-A396-1A49DB44EA8D}" destId="{25D37E86-24B2-4BE9-B80B-85633F253109}" srcOrd="0" destOrd="0" presId="urn:microsoft.com/office/officeart/2009/3/layout/DescendingProcess"/>
    <dgm:cxn modelId="{5DBEA761-32F6-4614-A180-34DED07F3772}" type="presOf" srcId="{06030D5B-016F-4A44-83B5-8F4276A845BB}" destId="{59EE8DCE-0061-4C1E-84A1-2327C02CE429}" srcOrd="0" destOrd="0" presId="urn:microsoft.com/office/officeart/2009/3/layout/DescendingProcess"/>
    <dgm:cxn modelId="{81D29767-3FE1-4A54-833C-CB5B1AA96898}" type="presOf" srcId="{04EDEDCE-8CCD-4C05-AC71-8CD50147D344}" destId="{5612045D-E857-47A6-AB46-94D7F8A66288}" srcOrd="0" destOrd="0" presId="urn:microsoft.com/office/officeart/2009/3/layout/DescendingProcess"/>
    <dgm:cxn modelId="{AA37EBBC-B49C-474E-BFDE-6C309BBCB8D1}" type="presOf" srcId="{2B9B1D5D-82C2-4D28-8B11-7E143768DE52}" destId="{992D90D8-B6E7-440F-9783-31E30FE53319}" srcOrd="0" destOrd="0" presId="urn:microsoft.com/office/officeart/2009/3/layout/DescendingProcess"/>
    <dgm:cxn modelId="{DEC73DF1-3F75-4EB4-9AE4-04AA6F3ABE02}" type="presOf" srcId="{B7EA845A-C4A7-4249-A5DF-56AAF36B5586}" destId="{31BCAE1F-F24C-4E71-A666-1F0988592BAA}" srcOrd="0" destOrd="0" presId="urn:microsoft.com/office/officeart/2009/3/layout/DescendingProcess"/>
    <dgm:cxn modelId="{359C25F8-8737-44FD-9FFA-909A2A8BA849}" type="presParOf" srcId="{25D37E86-24B2-4BE9-B80B-85633F253109}" destId="{C2A7CF9E-7D9E-4360-A520-8E4EDFD62DF7}" srcOrd="0" destOrd="0" presId="urn:microsoft.com/office/officeart/2009/3/layout/DescendingProcess"/>
    <dgm:cxn modelId="{EE6E2603-7CE1-491D-940F-3E22A0E8D74E}" type="presParOf" srcId="{25D37E86-24B2-4BE9-B80B-85633F253109}" destId="{992D90D8-B6E7-440F-9783-31E30FE53319}" srcOrd="1" destOrd="0" presId="urn:microsoft.com/office/officeart/2009/3/layout/DescendingProcess"/>
    <dgm:cxn modelId="{AABF4E24-22FC-4F7D-8B39-977FE82F674F}" type="presParOf" srcId="{25D37E86-24B2-4BE9-B80B-85633F253109}" destId="{E214D592-3B66-4820-ABF9-6A4E8042D926}" srcOrd="2" destOrd="0" presId="urn:microsoft.com/office/officeart/2009/3/layout/DescendingProcess"/>
    <dgm:cxn modelId="{AB8E8997-2201-44FE-BC0D-C4C5B5B06155}" type="presParOf" srcId="{25D37E86-24B2-4BE9-B80B-85633F253109}" destId="{6CD235D2-343E-4CA9-9D8A-0C76FF46ABC8}" srcOrd="3" destOrd="0" presId="urn:microsoft.com/office/officeart/2009/3/layout/DescendingProcess"/>
    <dgm:cxn modelId="{0FC7105C-2BA2-403D-9287-25F02C85F167}" type="presParOf" srcId="{6CD235D2-343E-4CA9-9D8A-0C76FF46ABC8}" destId="{31BCAE1F-F24C-4E71-A666-1F0988592BAA}" srcOrd="0" destOrd="0" presId="urn:microsoft.com/office/officeart/2009/3/layout/DescendingProcess"/>
    <dgm:cxn modelId="{CBC96DA7-CB72-4213-B88E-44DEA9B3F3C4}" type="presParOf" srcId="{25D37E86-24B2-4BE9-B80B-85633F253109}" destId="{59EE8DCE-0061-4C1E-84A1-2327C02CE429}" srcOrd="4" destOrd="0" presId="urn:microsoft.com/office/officeart/2009/3/layout/DescendingProcess"/>
    <dgm:cxn modelId="{F8ED98F9-F3D7-456C-8B87-20861A534F0B}" type="presParOf" srcId="{25D37E86-24B2-4BE9-B80B-85633F253109}" destId="{2818947C-125A-4DAA-AE91-87EEA2984DB1}" srcOrd="5" destOrd="0" presId="urn:microsoft.com/office/officeart/2009/3/layout/DescendingProcess"/>
    <dgm:cxn modelId="{ECFEEC35-4B16-4D80-9990-8C5D74D45A3C}" type="presParOf" srcId="{2818947C-125A-4DAA-AE91-87EEA2984DB1}" destId="{C307EF61-DB97-432E-9CCE-531FAE1B6733}" srcOrd="0" destOrd="0" presId="urn:microsoft.com/office/officeart/2009/3/layout/DescendingProcess"/>
    <dgm:cxn modelId="{16877B40-C513-449C-A579-317F102845B5}" type="presParOf" srcId="{25D37E86-24B2-4BE9-B80B-85633F253109}" destId="{5612045D-E857-47A6-AB46-94D7F8A66288}" srcOrd="6" destOrd="0" presId="urn:microsoft.com/office/officeart/2009/3/layout/Descending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B7CDCD-EDEB-4EE2-BCF6-0C8E4C232226}" type="datetimeFigureOut">
              <a:rPr lang="el-GR" smtClean="0"/>
              <a:pPr/>
              <a:t>24/1/2017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1D1B8C-F13C-4660-A0DC-E5471F6D2D03}" type="slidenum">
              <a:rPr lang="el-GR" smtClean="0"/>
              <a:pPr/>
              <a:t>‹#›</a:t>
            </a:fld>
            <a:endParaRPr lang="el-GR"/>
          </a:p>
        </p:txBody>
      </p:sp>
    </p:spTree>
    <p:extLst>
      <p:ext uri="{BB962C8B-B14F-4D97-AF65-F5344CB8AC3E}">
        <p14:creationId xmlns:p14="http://schemas.microsoft.com/office/powerpoint/2010/main" val="3051462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9557C6D5-1422-4788-BFC8-1B1E1636C3D3}" type="slidenum">
              <a:rPr lang="el-GR" smtClean="0"/>
              <a:pPr/>
              <a:t>1</a:t>
            </a:fld>
            <a:endParaRPr lang="el-GR"/>
          </a:p>
        </p:txBody>
      </p:sp>
    </p:spTree>
    <p:extLst>
      <p:ext uri="{BB962C8B-B14F-4D97-AF65-F5344CB8AC3E}">
        <p14:creationId xmlns:p14="http://schemas.microsoft.com/office/powerpoint/2010/main" val="3135423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D1B8C-F13C-4660-A0DC-E5471F6D2D03}" type="slidenum">
              <a:rPr lang="el-GR" smtClean="0"/>
              <a:pPr/>
              <a:t>46</a:t>
            </a:fld>
            <a:endParaRPr lang="el-GR"/>
          </a:p>
        </p:txBody>
      </p:sp>
    </p:spTree>
    <p:extLst>
      <p:ext uri="{BB962C8B-B14F-4D97-AF65-F5344CB8AC3E}">
        <p14:creationId xmlns:p14="http://schemas.microsoft.com/office/powerpoint/2010/main" val="983580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D1B8C-F13C-4660-A0DC-E5471F6D2D03}" type="slidenum">
              <a:rPr lang="el-GR" smtClean="0"/>
              <a:pPr/>
              <a:t>50</a:t>
            </a:fld>
            <a:endParaRPr lang="el-GR"/>
          </a:p>
        </p:txBody>
      </p:sp>
    </p:spTree>
    <p:extLst>
      <p:ext uri="{BB962C8B-B14F-4D97-AF65-F5344CB8AC3E}">
        <p14:creationId xmlns:p14="http://schemas.microsoft.com/office/powerpoint/2010/main" val="335680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D1B8C-F13C-4660-A0DC-E5471F6D2D03}" type="slidenum">
              <a:rPr lang="el-GR" smtClean="0"/>
              <a:pPr/>
              <a:t>54</a:t>
            </a:fld>
            <a:endParaRPr lang="el-GR"/>
          </a:p>
        </p:txBody>
      </p:sp>
    </p:spTree>
    <p:extLst>
      <p:ext uri="{BB962C8B-B14F-4D97-AF65-F5344CB8AC3E}">
        <p14:creationId xmlns:p14="http://schemas.microsoft.com/office/powerpoint/2010/main" val="138036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9557C6D5-1422-4788-BFC8-1B1E1636C3D3}" type="slidenum">
              <a:rPr lang="el-GR" smtClean="0">
                <a:solidFill>
                  <a:prstClr val="black"/>
                </a:solidFill>
              </a:rPr>
              <a:pPr/>
              <a:t>60</a:t>
            </a:fld>
            <a:endParaRPr lang="el-GR">
              <a:solidFill>
                <a:prstClr val="black"/>
              </a:solidFill>
            </a:endParaRPr>
          </a:p>
        </p:txBody>
      </p:sp>
    </p:spTree>
    <p:extLst>
      <p:ext uri="{BB962C8B-B14F-4D97-AF65-F5344CB8AC3E}">
        <p14:creationId xmlns:p14="http://schemas.microsoft.com/office/powerpoint/2010/main" val="3135423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l-GR"/>
              <a:t>Στυλ κύριου τίτλου</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69710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58757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687390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8049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536525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742847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64545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l-GR"/>
              <a:t>Στυλ κύριου τίτλου</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4215747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02164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Πανοραμική εικόνα με λεζάντα">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62715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l-GR"/>
              <a:t>Στυλ κύριου τίτλου</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710207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l-GR"/>
              <a:t>Στυλ κύριου τίτλου</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94193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l-GR"/>
              <a:t>Στυλ κύριου τίτλου</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111649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l-GR"/>
              <a:t>Στυλ κύριου τίτλου</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3" name="Date Placeholder 2"/>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678485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Στήλη 3 εικόνων">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l-GR"/>
              <a:t>Στυλ κύριου τίτλου</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3" name="Date Placeholder 2"/>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1613677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688260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l-GR"/>
              <a:t>Στυλ κύριου τίτλου</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84D629C9-9858-4351-A9CA-53B7AF4EACC8}" type="datetimeFigureOut">
              <a:rPr lang="en-GB" smtClean="0"/>
              <a:pPr/>
              <a:t>24/01/2017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B32D0A-673F-45B2-9421-D417F617CBFC}" type="slidenum">
              <a:rPr lang="en-GB" smtClean="0"/>
              <a:pPr/>
              <a:t>‹#›</a:t>
            </a:fld>
            <a:endParaRPr lang="en-GB"/>
          </a:p>
        </p:txBody>
      </p:sp>
    </p:spTree>
    <p:extLst>
      <p:ext uri="{BB962C8B-B14F-4D97-AF65-F5344CB8AC3E}">
        <p14:creationId xmlns:p14="http://schemas.microsoft.com/office/powerpoint/2010/main" val="2164774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l-GR"/>
              <a:t>Στυλ κύριου τίτλου</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4D629C9-9858-4351-A9CA-53B7AF4EACC8}" type="datetimeFigureOut">
              <a:rPr lang="en-GB" smtClean="0"/>
              <a:pPr/>
              <a:t>24/01/2017</a:t>
            </a:fld>
            <a:endParaRPr lang="en-GB"/>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GB"/>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9B32D0A-673F-45B2-9421-D417F617CBFC}" type="slidenum">
              <a:rPr lang="en-GB" smtClean="0"/>
              <a:pPr/>
              <a:t>‹#›</a:t>
            </a:fld>
            <a:endParaRPr lang="en-GB"/>
          </a:p>
        </p:txBody>
      </p:sp>
    </p:spTree>
    <p:extLst>
      <p:ext uri="{BB962C8B-B14F-4D97-AF65-F5344CB8AC3E}">
        <p14:creationId xmlns:p14="http://schemas.microsoft.com/office/powerpoint/2010/main" val="410027209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3.xml"/><Relationship Id="rId7" Type="http://schemas.openxmlformats.org/officeDocument/2006/relationships/image" Target="../media/image10.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10.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4.jpeg"/><Relationship Id="rId7" Type="http://schemas.openxmlformats.org/officeDocument/2006/relationships/diagramColors" Target="../diagrams/colors6.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4.jpeg"/><Relationship Id="rId7" Type="http://schemas.openxmlformats.org/officeDocument/2006/relationships/diagramColors" Target="../diagrams/colors7.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4.jpeg"/><Relationship Id="rId7" Type="http://schemas.openxmlformats.org/officeDocument/2006/relationships/diagramColors" Target="../diagrams/colors8.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Layout" Target="../diagrams/layout9.xml"/><Relationship Id="rId7" Type="http://schemas.openxmlformats.org/officeDocument/2006/relationships/image" Target="../media/image9.pn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gif"/></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jpeg"/></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6.gif"/></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14.jpeg"/></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71.jpe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14.jpeg"/></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image" Target="../media/image76.jpeg"/></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jpe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14.jpeg"/></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jpeg"/></Relationships>
</file>

<file path=ppt/slides/_rels/slide5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jpeg"/></Relationships>
</file>

<file path=ppt/slides/_rels/slide58.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4.jpeg"/><Relationship Id="rId7" Type="http://schemas.openxmlformats.org/officeDocument/2006/relationships/diagramColors" Target="../diagrams/colors10.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7.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pic>
        <p:nvPicPr>
          <p:cNvPr id="3" name="Picture 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00923" y="391886"/>
            <a:ext cx="1880482" cy="10779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Theodoros.Karipidis.LEVER\Desktop\λογοτυπα\omilo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37760" y="1766144"/>
            <a:ext cx="3866606" cy="61129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0" y="2983998"/>
            <a:ext cx="9144000" cy="1384995"/>
          </a:xfrm>
          <a:prstGeom prst="rect">
            <a:avLst/>
          </a:prstGeom>
          <a:solidFill>
            <a:schemeClr val="accent3">
              <a:lumMod val="40000"/>
              <a:lumOff val="60000"/>
            </a:schemeClr>
          </a:solidFill>
        </p:spPr>
        <p:txBody>
          <a:bodyPr wrap="square" rtlCol="0">
            <a:spAutoFit/>
          </a:bodyPr>
          <a:lstStyle/>
          <a:p>
            <a:pPr algn="ctr"/>
            <a:r>
              <a:rPr lang="el-GR" sz="2800" dirty="0" smtClean="0">
                <a:solidFill>
                  <a:schemeClr val="bg1"/>
                </a:solidFill>
                <a:latin typeface="Century Gothic" panose="020B0502020202020204" pitchFamily="34" charset="0"/>
              </a:rPr>
              <a:t>Στρατηγικό Σχέδιο </a:t>
            </a:r>
            <a:r>
              <a:rPr lang="el-GR" sz="2800" dirty="0">
                <a:solidFill>
                  <a:schemeClr val="bg1"/>
                </a:solidFill>
                <a:latin typeface="Century Gothic" panose="020B0502020202020204" pitchFamily="34" charset="0"/>
              </a:rPr>
              <a:t>Βιώσιμης Αστικής </a:t>
            </a:r>
            <a:r>
              <a:rPr lang="el-GR" sz="2800" dirty="0" smtClean="0">
                <a:solidFill>
                  <a:schemeClr val="bg1"/>
                </a:solidFill>
                <a:latin typeface="Century Gothic" panose="020B0502020202020204" pitchFamily="34" charset="0"/>
              </a:rPr>
              <a:t>Κινητικότητας (ΣΣΒΑΚ 2016-2025)</a:t>
            </a:r>
          </a:p>
          <a:p>
            <a:pPr algn="ctr"/>
            <a:r>
              <a:rPr lang="el-GR" sz="2800" dirty="0" smtClean="0">
                <a:solidFill>
                  <a:schemeClr val="bg1"/>
                </a:solidFill>
                <a:latin typeface="Century Gothic" panose="020B0502020202020204" pitchFamily="34" charset="0"/>
              </a:rPr>
              <a:t>Δήμου Ορεστιάδας</a:t>
            </a:r>
            <a:r>
              <a:rPr lang="en-US" sz="2800" dirty="0" smtClean="0">
                <a:solidFill>
                  <a:schemeClr val="bg1"/>
                </a:solidFill>
                <a:latin typeface="Century Gothic" panose="020B0502020202020204" pitchFamily="34" charset="0"/>
              </a:rPr>
              <a:t> </a:t>
            </a:r>
            <a:endParaRPr lang="en-US" sz="2400" dirty="0">
              <a:solidFill>
                <a:schemeClr val="bg1"/>
              </a:solidFill>
              <a:latin typeface="Century Gothic" panose="020B0502020202020204" pitchFamily="34" charset="0"/>
            </a:endParaRPr>
          </a:p>
        </p:txBody>
      </p:sp>
      <p:sp>
        <p:nvSpPr>
          <p:cNvPr id="23" name="22 - TextBox"/>
          <p:cNvSpPr txBox="1"/>
          <p:nvPr/>
        </p:nvSpPr>
        <p:spPr>
          <a:xfrm>
            <a:off x="0" y="4767942"/>
            <a:ext cx="9144000" cy="400110"/>
          </a:xfrm>
          <a:prstGeom prst="rect">
            <a:avLst/>
          </a:prstGeom>
          <a:solidFill>
            <a:schemeClr val="accent1">
              <a:lumMod val="60000"/>
              <a:lumOff val="40000"/>
            </a:schemeClr>
          </a:solidFill>
        </p:spPr>
        <p:txBody>
          <a:bodyPr wrap="square" rtlCol="0">
            <a:spAutoFit/>
          </a:bodyPr>
          <a:lstStyle/>
          <a:p>
            <a:pPr algn="ctr"/>
            <a:r>
              <a:rPr lang="el-GR" sz="2000" b="1" dirty="0" smtClean="0">
                <a:solidFill>
                  <a:sysClr val="windowText" lastClr="000000"/>
                </a:solidFill>
                <a:latin typeface="Arial" pitchFamily="34" charset="0"/>
                <a:cs typeface="Arial" pitchFamily="34" charset="0"/>
              </a:rPr>
              <a:t>ΠΡΟΣΧΕΔΙΟ ΣΒΑΚ – ΣΤΟΧΟΙ ΚΑΙ ΜΕΤΡΑ ΓΙΑ</a:t>
            </a:r>
            <a:r>
              <a:rPr lang="en-US" sz="2000" b="1" dirty="0" smtClean="0">
                <a:solidFill>
                  <a:sysClr val="windowText" lastClr="000000"/>
                </a:solidFill>
                <a:latin typeface="Arial" pitchFamily="34" charset="0"/>
                <a:cs typeface="Arial" pitchFamily="34" charset="0"/>
              </a:rPr>
              <a:t> </a:t>
            </a:r>
            <a:r>
              <a:rPr lang="el-GR" sz="2000" b="1" dirty="0" smtClean="0">
                <a:solidFill>
                  <a:sysClr val="windowText" lastClr="000000"/>
                </a:solidFill>
                <a:latin typeface="Arial" pitchFamily="34" charset="0"/>
                <a:cs typeface="Arial" pitchFamily="34" charset="0"/>
              </a:rPr>
              <a:t>ΤΗΝ ΟΡΕΣΤΙΑΔΑ</a:t>
            </a:r>
            <a:endParaRPr lang="el-GR" sz="2000" b="1" dirty="0">
              <a:solidFill>
                <a:sysClr val="windowText" lastClr="000000"/>
              </a:solidFill>
              <a:latin typeface="Arial" pitchFamily="34" charset="0"/>
              <a:cs typeface="Arial" pitchFamily="34" charset="0"/>
            </a:endParaRPr>
          </a:p>
        </p:txBody>
      </p:sp>
      <p:pic>
        <p:nvPicPr>
          <p:cNvPr id="32" name="Picture 30"/>
          <p:cNvPicPr/>
          <p:nvPr/>
        </p:nvPicPr>
        <p:blipFill>
          <a:blip r:embed="rId5" cstate="print">
            <a:extLst>
              <a:ext uri="{28A0092B-C50C-407E-A947-70E740481C1C}">
                <a14:useLocalDpi xmlns:a14="http://schemas.microsoft.com/office/drawing/2010/main"/>
              </a:ext>
            </a:extLst>
          </a:blip>
          <a:stretch>
            <a:fillRect/>
          </a:stretch>
        </p:blipFill>
        <p:spPr>
          <a:xfrm>
            <a:off x="1658983" y="287382"/>
            <a:ext cx="1881053" cy="2233748"/>
          </a:xfrm>
          <a:prstGeom prst="rect">
            <a:avLst/>
          </a:prstGeom>
        </p:spPr>
      </p:pic>
      <p:sp>
        <p:nvSpPr>
          <p:cNvPr id="33" name="32 - TextBox"/>
          <p:cNvSpPr txBox="1"/>
          <p:nvPr/>
        </p:nvSpPr>
        <p:spPr>
          <a:xfrm>
            <a:off x="0" y="5729550"/>
            <a:ext cx="9144000" cy="646331"/>
          </a:xfrm>
          <a:prstGeom prst="rect">
            <a:avLst/>
          </a:prstGeom>
          <a:solidFill>
            <a:schemeClr val="bg2">
              <a:lumMod val="75000"/>
              <a:lumOff val="25000"/>
            </a:schemeClr>
          </a:solidFill>
          <a:ln>
            <a:solidFill>
              <a:schemeClr val="accent1"/>
            </a:solidFill>
          </a:ln>
        </p:spPr>
        <p:txBody>
          <a:bodyPr wrap="square" rtlCol="0">
            <a:spAutoFit/>
          </a:bodyPr>
          <a:lstStyle/>
          <a:p>
            <a:pPr algn="ctr"/>
            <a:r>
              <a:rPr lang="el-G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ΔΕΥΤΕΡΗ ΘΕΜΑΤΙΚΗ ΔΙΑΒΟΥΛΕΥΣΗ ΤΟΥ ΣΣΒΑΚ ΟΡΕΣΤΙΑΔΑΣ</a:t>
            </a:r>
          </a:p>
          <a:p>
            <a:pPr algn="ctr"/>
            <a:r>
              <a:rPr lang="el-G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ΙΑΝΟΥΑΡΙΟΣ 2017</a:t>
            </a:r>
            <a:endParaRPr lang="el-G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838805631"/>
      </p:ext>
    </p:extLst>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96752"/>
            <a:ext cx="9144000" cy="1323439"/>
          </a:xfrm>
          <a:prstGeom prst="rect">
            <a:avLst/>
          </a:prstGeom>
          <a:noFill/>
        </p:spPr>
        <p:txBody>
          <a:bodyPr wrap="square" rtlCol="0">
            <a:spAutoFit/>
          </a:bodyPr>
          <a:lstStyle/>
          <a:p>
            <a:pPr algn="just"/>
            <a:r>
              <a:rPr lang="el-GR" sz="1600" dirty="0">
                <a:solidFill>
                  <a:schemeClr val="bg1"/>
                </a:solidFill>
                <a:latin typeface="Century Gothic" panose="020B0502020202020204" pitchFamily="34" charset="0"/>
              </a:rPr>
              <a:t>Το </a:t>
            </a:r>
            <a:r>
              <a:rPr lang="el-GR" sz="1600" dirty="0" smtClean="0">
                <a:solidFill>
                  <a:schemeClr val="bg1"/>
                </a:solidFill>
                <a:latin typeface="Century Gothic" panose="020B0502020202020204" pitchFamily="34" charset="0"/>
              </a:rPr>
              <a:t>ΣΒΑΚ είναι </a:t>
            </a:r>
            <a:r>
              <a:rPr lang="el-GR" sz="1600" dirty="0">
                <a:solidFill>
                  <a:schemeClr val="bg1"/>
                </a:solidFill>
                <a:latin typeface="Century Gothic" panose="020B0502020202020204" pitchFamily="34" charset="0"/>
              </a:rPr>
              <a:t>ένα στρατηγικό σχέδιο που </a:t>
            </a:r>
            <a:r>
              <a:rPr lang="el-GR" sz="1600" dirty="0" smtClean="0">
                <a:solidFill>
                  <a:schemeClr val="bg1"/>
                </a:solidFill>
                <a:latin typeface="Century Gothic" panose="020B0502020202020204" pitchFamily="34" charset="0"/>
              </a:rPr>
              <a:t>σχεδιάζεται, </a:t>
            </a:r>
            <a:r>
              <a:rPr lang="el-GR" sz="1600" dirty="0">
                <a:solidFill>
                  <a:schemeClr val="bg1"/>
                </a:solidFill>
                <a:latin typeface="Century Gothic" panose="020B0502020202020204" pitchFamily="34" charset="0"/>
              </a:rPr>
              <a:t>για να ικανοποιήσει τις ανάγκες για την κινητικότητα των ανθρώπων και των επιχειρήσεων στις αστικές περιοχές τους για μια καλύτερη ποιότητα ζωής. Βασίζεται στις υφιστάμενες πρακτικές σχεδιασμού και λαμβάνει υπόψη του τις βασικές αρχές της </a:t>
            </a:r>
            <a:r>
              <a:rPr lang="el-GR" sz="1600" b="1" dirty="0">
                <a:solidFill>
                  <a:schemeClr val="bg1"/>
                </a:solidFill>
                <a:latin typeface="Century Gothic" panose="020B0502020202020204" pitchFamily="34" charset="0"/>
              </a:rPr>
              <a:t>ενοποίησης</a:t>
            </a:r>
            <a:r>
              <a:rPr lang="el-GR" sz="1600" dirty="0">
                <a:solidFill>
                  <a:schemeClr val="bg1"/>
                </a:solidFill>
                <a:latin typeface="Century Gothic" panose="020B0502020202020204" pitchFamily="34" charset="0"/>
              </a:rPr>
              <a:t>, τη </a:t>
            </a:r>
            <a:r>
              <a:rPr lang="el-GR" sz="1600" b="1" dirty="0">
                <a:solidFill>
                  <a:schemeClr val="bg1"/>
                </a:solidFill>
                <a:latin typeface="Century Gothic" panose="020B0502020202020204" pitchFamily="34" charset="0"/>
              </a:rPr>
              <a:t>συμμετοχικής διαδικασίας </a:t>
            </a:r>
            <a:r>
              <a:rPr lang="el-GR" sz="1600" dirty="0">
                <a:solidFill>
                  <a:schemeClr val="bg1"/>
                </a:solidFill>
                <a:latin typeface="Century Gothic" panose="020B0502020202020204" pitchFamily="34" charset="0"/>
              </a:rPr>
              <a:t>και της </a:t>
            </a:r>
            <a:r>
              <a:rPr lang="el-GR" sz="1600" b="1" dirty="0">
                <a:solidFill>
                  <a:schemeClr val="bg1"/>
                </a:solidFill>
                <a:latin typeface="Century Gothic" panose="020B0502020202020204" pitchFamily="34" charset="0"/>
              </a:rPr>
              <a:t>αξιολόγησης</a:t>
            </a:r>
            <a:r>
              <a:rPr lang="el-GR" sz="1600" dirty="0">
                <a:solidFill>
                  <a:schemeClr val="bg1"/>
                </a:solidFill>
                <a:latin typeface="Century Gothic" panose="020B0502020202020204" pitchFamily="34" charset="0"/>
              </a:rPr>
              <a:t>.</a:t>
            </a:r>
            <a:endParaRPr lang="en-GB" sz="1600" dirty="0">
              <a:solidFill>
                <a:schemeClr val="bg1"/>
              </a:solidFill>
              <a:latin typeface="Century Gothic" panose="020B0502020202020204" pitchFamily="34" charset="0"/>
            </a:endParaRPr>
          </a:p>
        </p:txBody>
      </p:sp>
      <p:sp>
        <p:nvSpPr>
          <p:cNvPr id="3" name="TextBox 2"/>
          <p:cNvSpPr txBox="1"/>
          <p:nvPr/>
        </p:nvSpPr>
        <p:spPr>
          <a:xfrm>
            <a:off x="3707904" y="0"/>
            <a:ext cx="5436096" cy="1261884"/>
          </a:xfrm>
          <a:prstGeom prst="rect">
            <a:avLst/>
          </a:prstGeom>
          <a:noFill/>
        </p:spPr>
        <p:txBody>
          <a:bodyPr wrap="square" rtlCol="0">
            <a:spAutoFit/>
          </a:bodyPr>
          <a:lstStyle/>
          <a:p>
            <a:pPr algn="r"/>
            <a:r>
              <a:rPr lang="el-GR" sz="2400" dirty="0">
                <a:solidFill>
                  <a:schemeClr val="bg1"/>
                </a:solidFill>
                <a:latin typeface="Century Gothic" panose="020B0502020202020204" pitchFamily="34" charset="0"/>
              </a:rPr>
              <a:t>Τι είναι </a:t>
            </a:r>
            <a:r>
              <a:rPr lang="el-GR" sz="2400" dirty="0" smtClean="0">
                <a:solidFill>
                  <a:schemeClr val="bg1"/>
                </a:solidFill>
                <a:latin typeface="Century Gothic" panose="020B0502020202020204" pitchFamily="34" charset="0"/>
              </a:rPr>
              <a:t>τα Σχέδια Βιώσιμης Αστικής Κινητικότητας;</a:t>
            </a:r>
            <a:endParaRPr lang="el-GR" sz="2400" dirty="0">
              <a:solidFill>
                <a:schemeClr val="bg1"/>
              </a:solidFill>
              <a:latin typeface="Century Gothic" panose="020B0502020202020204" pitchFamily="34" charset="0"/>
            </a:endParaRPr>
          </a:p>
          <a:p>
            <a:pPr algn="r"/>
            <a:endParaRPr lang="en-GB" sz="2800" dirty="0">
              <a:solidFill>
                <a:schemeClr val="bg1"/>
              </a:solidFill>
            </a:endParaRPr>
          </a:p>
        </p:txBody>
      </p:sp>
      <p:pic>
        <p:nvPicPr>
          <p:cNvPr id="7" name="Picture 6"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75656" y="0"/>
            <a:ext cx="1312856" cy="7525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0"/>
          <p:cNvPicPr/>
          <p:nvPr/>
        </p:nvPicPr>
        <p:blipFill>
          <a:blip r:embed="rId3" cstate="print">
            <a:extLst>
              <a:ext uri="{28A0092B-C50C-407E-A947-70E740481C1C}">
                <a14:useLocalDpi xmlns:a14="http://schemas.microsoft.com/office/drawing/2010/main"/>
              </a:ext>
            </a:extLst>
          </a:blip>
          <a:stretch>
            <a:fillRect/>
          </a:stretch>
        </p:blipFill>
        <p:spPr>
          <a:xfrm>
            <a:off x="179512" y="0"/>
            <a:ext cx="1097280" cy="1268760"/>
          </a:xfrm>
          <a:prstGeom prst="rect">
            <a:avLst/>
          </a:prstGeom>
        </p:spPr>
      </p:pic>
      <p:graphicFrame>
        <p:nvGraphicFramePr>
          <p:cNvPr id="5" name="Diagram 4"/>
          <p:cNvGraphicFramePr/>
          <p:nvPr>
            <p:extLst>
              <p:ext uri="{D42A27DB-BD31-4B8C-83A1-F6EECF244321}">
                <p14:modId xmlns:p14="http://schemas.microsoft.com/office/powerpoint/2010/main" val="2035110586"/>
              </p:ext>
            </p:extLst>
          </p:nvPr>
        </p:nvGraphicFramePr>
        <p:xfrm>
          <a:off x="4520242" y="2520191"/>
          <a:ext cx="4425350" cy="43704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p:cNvGraphicFramePr/>
          <p:nvPr>
            <p:extLst>
              <p:ext uri="{D42A27DB-BD31-4B8C-83A1-F6EECF244321}">
                <p14:modId xmlns:p14="http://schemas.microsoft.com/office/powerpoint/2010/main" val="2505162193"/>
              </p:ext>
            </p:extLst>
          </p:nvPr>
        </p:nvGraphicFramePr>
        <p:xfrm>
          <a:off x="232913" y="2520191"/>
          <a:ext cx="4088921" cy="420841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85669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088" y="326300"/>
            <a:ext cx="8831766" cy="523220"/>
          </a:xfrm>
          <a:prstGeom prst="rect">
            <a:avLst/>
          </a:prstGeom>
          <a:noFill/>
        </p:spPr>
        <p:txBody>
          <a:bodyPr wrap="square" rtlCol="0">
            <a:spAutoFit/>
          </a:bodyPr>
          <a:lstStyle/>
          <a:p>
            <a:pPr algn="r"/>
            <a:r>
              <a:rPr lang="el-GR" sz="2800" dirty="0">
                <a:solidFill>
                  <a:schemeClr val="bg1"/>
                </a:solidFill>
                <a:latin typeface="Century Gothic" panose="020B0502020202020204" pitchFamily="34" charset="0"/>
              </a:rPr>
              <a:t>Γιατί είναι αναγκαίο ένα ΣΒΑΚ;</a:t>
            </a:r>
            <a:endParaRPr lang="en-GB" sz="2800" dirty="0">
              <a:solidFill>
                <a:schemeClr val="bg1"/>
              </a:solidFill>
              <a:latin typeface="Century Gothic" panose="020B0502020202020204" pitchFamily="34" charset="0"/>
            </a:endParaRPr>
          </a:p>
        </p:txBody>
      </p:sp>
      <p:graphicFrame>
        <p:nvGraphicFramePr>
          <p:cNvPr id="8" name="Διάγραμμα 7"/>
          <p:cNvGraphicFramePr/>
          <p:nvPr>
            <p:extLst>
              <p:ext uri="{D42A27DB-BD31-4B8C-83A1-F6EECF244321}">
                <p14:modId xmlns:p14="http://schemas.microsoft.com/office/powerpoint/2010/main" val="2088078977"/>
              </p:ext>
            </p:extLst>
          </p:nvPr>
        </p:nvGraphicFramePr>
        <p:xfrm>
          <a:off x="117088" y="1216737"/>
          <a:ext cx="8898674" cy="3080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64480" y="4750571"/>
            <a:ext cx="8736981" cy="1631216"/>
          </a:xfrm>
          <a:prstGeom prst="rect">
            <a:avLst/>
          </a:prstGeom>
          <a:noFill/>
        </p:spPr>
        <p:txBody>
          <a:bodyPr wrap="square" rtlCol="0">
            <a:spAutoFit/>
          </a:bodyPr>
          <a:lstStyle/>
          <a:p>
            <a:r>
              <a:rPr lang="el-GR" sz="2000" dirty="0">
                <a:solidFill>
                  <a:schemeClr val="bg1"/>
                </a:solidFill>
                <a:latin typeface="Century Gothic" panose="020B0502020202020204" pitchFamily="34" charset="0"/>
              </a:rPr>
              <a:t>Σύμφωνα με το ΥΠΕΚΑ:</a:t>
            </a:r>
          </a:p>
          <a:p>
            <a:endParaRPr lang="el-GR" sz="2000" dirty="0">
              <a:solidFill>
                <a:schemeClr val="bg1"/>
              </a:solidFill>
              <a:latin typeface="Century Gothic" panose="020B0502020202020204" pitchFamily="34" charset="0"/>
            </a:endParaRPr>
          </a:p>
          <a:p>
            <a:r>
              <a:rPr lang="el-GR" sz="2000" dirty="0">
                <a:solidFill>
                  <a:schemeClr val="bg1"/>
                </a:solidFill>
                <a:latin typeface="Century Gothic" panose="020B0502020202020204" pitchFamily="34" charset="0"/>
              </a:rPr>
              <a:t>Για να επιτευχθούν οι αναπτυξιακοί στόχοι απαιτείται να υιοθετηθούν οι ενεργειακά και περιβαλλοντικά βιώσιμες μεταφορές με έμφαση στις αστικές περιοχές. </a:t>
            </a:r>
            <a:endParaRPr lang="en-GB" sz="2000" dirty="0">
              <a:solidFill>
                <a:schemeClr val="bg1"/>
              </a:solidFill>
              <a:latin typeface="Century Gothic" panose="020B0502020202020204" pitchFamily="34" charset="0"/>
            </a:endParaRPr>
          </a:p>
        </p:txBody>
      </p:sp>
      <p:pic>
        <p:nvPicPr>
          <p:cNvPr id="7" name="Picture 6" descr="C:\Users\Theodoros.Karipidis.LEVER\Desktop\λογοτυπα\lever eng.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31640" y="0"/>
            <a:ext cx="1312856" cy="7525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0"/>
          <p:cNvPicPr/>
          <p:nvPr/>
        </p:nvPicPr>
        <p:blipFill>
          <a:blip r:embed="rId8" cstate="print">
            <a:extLst>
              <a:ext uri="{28A0092B-C50C-407E-A947-70E740481C1C}">
                <a14:useLocalDpi xmlns:a14="http://schemas.microsoft.com/office/drawing/2010/main"/>
              </a:ext>
            </a:extLst>
          </a:blip>
          <a:stretch>
            <a:fillRect/>
          </a:stretch>
        </p:blipFill>
        <p:spPr>
          <a:xfrm>
            <a:off x="179512" y="0"/>
            <a:ext cx="1097280" cy="1268760"/>
          </a:xfrm>
          <a:prstGeom prst="rect">
            <a:avLst/>
          </a:prstGeom>
        </p:spPr>
      </p:pic>
    </p:spTree>
    <p:extLst>
      <p:ext uri="{BB962C8B-B14F-4D97-AF65-F5344CB8AC3E}">
        <p14:creationId xmlns:p14="http://schemas.microsoft.com/office/powerpoint/2010/main" val="2925173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39657" y="0"/>
            <a:ext cx="6304343" cy="830997"/>
          </a:xfrm>
          <a:prstGeom prst="rect">
            <a:avLst/>
          </a:prstGeom>
          <a:noFill/>
        </p:spPr>
        <p:txBody>
          <a:bodyPr wrap="square" rtlCol="0">
            <a:spAutoFit/>
          </a:bodyPr>
          <a:lstStyle/>
          <a:p>
            <a:pPr algn="r"/>
            <a:r>
              <a:rPr lang="el-GR" sz="2400" dirty="0">
                <a:solidFill>
                  <a:schemeClr val="bg1"/>
                </a:solidFill>
                <a:latin typeface="Century Gothic" panose="020B0502020202020204" pitchFamily="34" charset="0"/>
              </a:rPr>
              <a:t>Πλεονεκτήματα από την εφαρμογή ενός ΣΒΑΚ</a:t>
            </a:r>
            <a:endParaRPr lang="en-GB" sz="2400" dirty="0">
              <a:solidFill>
                <a:schemeClr val="bg1"/>
              </a:solidFill>
              <a:latin typeface="Century Gothic" panose="020B0502020202020204" pitchFamily="34" charset="0"/>
            </a:endParaRPr>
          </a:p>
        </p:txBody>
      </p:sp>
      <p:graphicFrame>
        <p:nvGraphicFramePr>
          <p:cNvPr id="4" name="Διάγραμμα 3"/>
          <p:cNvGraphicFramePr/>
          <p:nvPr>
            <p:extLst>
              <p:ext uri="{D42A27DB-BD31-4B8C-83A1-F6EECF244321}">
                <p14:modId xmlns:p14="http://schemas.microsoft.com/office/powerpoint/2010/main" val="721771599"/>
              </p:ext>
            </p:extLst>
          </p:nvPr>
        </p:nvGraphicFramePr>
        <p:xfrm>
          <a:off x="183996" y="1315002"/>
          <a:ext cx="8756495" cy="2298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Διάγραμμα 7"/>
          <p:cNvGraphicFramePr/>
          <p:nvPr>
            <p:extLst/>
          </p:nvPr>
        </p:nvGraphicFramePr>
        <p:xfrm>
          <a:off x="179813" y="3831293"/>
          <a:ext cx="8756495" cy="25249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6" descr="C:\Users\Theodoros.Karipidis.LEVER\Desktop\λογοτυπα\lever eng.jp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31640" y="0"/>
            <a:ext cx="1312856" cy="7525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0"/>
          <p:cNvPicPr/>
          <p:nvPr/>
        </p:nvPicPr>
        <p:blipFill>
          <a:blip r:embed="rId13" cstate="print">
            <a:extLst>
              <a:ext uri="{28A0092B-C50C-407E-A947-70E740481C1C}">
                <a14:useLocalDpi xmlns:a14="http://schemas.microsoft.com/office/drawing/2010/main"/>
              </a:ext>
            </a:extLst>
          </a:blip>
          <a:stretch>
            <a:fillRect/>
          </a:stretch>
        </p:blipFill>
        <p:spPr>
          <a:xfrm>
            <a:off x="179512" y="0"/>
            <a:ext cx="1097280" cy="1268760"/>
          </a:xfrm>
          <a:prstGeom prst="rect">
            <a:avLst/>
          </a:prstGeom>
        </p:spPr>
      </p:pic>
    </p:spTree>
    <p:extLst>
      <p:ext uri="{BB962C8B-B14F-4D97-AF65-F5344CB8AC3E}">
        <p14:creationId xmlns:p14="http://schemas.microsoft.com/office/powerpoint/2010/main" val="2744816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1880" y="245327"/>
            <a:ext cx="5507153" cy="400110"/>
          </a:xfrm>
          <a:prstGeom prst="rect">
            <a:avLst/>
          </a:prstGeom>
          <a:noFill/>
        </p:spPr>
        <p:txBody>
          <a:bodyPr wrap="square" rtlCol="0">
            <a:spAutoFit/>
          </a:bodyPr>
          <a:lstStyle/>
          <a:p>
            <a:pPr algn="r"/>
            <a:r>
              <a:rPr lang="el-GR" sz="2000" dirty="0" smtClean="0">
                <a:solidFill>
                  <a:schemeClr val="bg1"/>
                </a:solidFill>
                <a:latin typeface="Century Gothic" panose="020B0502020202020204" pitchFamily="34" charset="0"/>
              </a:rPr>
              <a:t>Μεθοδολογία εκπόνησης ΣΒΑΚ Ορεστιάδας</a:t>
            </a:r>
            <a:endParaRPr lang="en-GB" sz="20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13" name="Picture 12"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03648" y="0"/>
            <a:ext cx="1312856" cy="75255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91011" y="908721"/>
            <a:ext cx="8875874" cy="2088232"/>
            <a:chOff x="91011" y="908721"/>
            <a:chExt cx="8875874" cy="2088232"/>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011" y="908721"/>
              <a:ext cx="4306465" cy="2088232"/>
            </a:xfrm>
            <a:prstGeom prst="rect">
              <a:avLst/>
            </a:prstGeom>
          </p:spPr>
        </p:pic>
        <p:sp>
          <p:nvSpPr>
            <p:cNvPr id="8" name="TextBox 7"/>
            <p:cNvSpPr txBox="1"/>
            <p:nvPr/>
          </p:nvSpPr>
          <p:spPr>
            <a:xfrm>
              <a:off x="4355976" y="980728"/>
              <a:ext cx="4610909" cy="1477328"/>
            </a:xfrm>
            <a:prstGeom prst="rect">
              <a:avLst/>
            </a:prstGeom>
            <a:noFill/>
          </p:spPr>
          <p:txBody>
            <a:bodyPr wrap="square" rtlCol="0">
              <a:spAutoFit/>
            </a:bodyPr>
            <a:lstStyle/>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Αποτίμηση δεδομένων για τον προσδιορισμό των υφιστάμενων αδυναμιών </a:t>
              </a:r>
              <a:r>
                <a:rPr lang="el-GR" dirty="0">
                  <a:solidFill>
                    <a:schemeClr val="bg1"/>
                  </a:solidFill>
                  <a:latin typeface="Century Gothic" panose="020B0502020202020204" pitchFamily="34" charset="0"/>
                </a:rPr>
                <a:t>αστικής </a:t>
              </a:r>
              <a:r>
                <a:rPr lang="el-GR" dirty="0" smtClean="0">
                  <a:solidFill>
                    <a:schemeClr val="bg1"/>
                  </a:solidFill>
                  <a:latin typeface="Century Gothic" panose="020B0502020202020204" pitchFamily="34" charset="0"/>
                </a:rPr>
                <a:t>κινητικότητας</a:t>
              </a:r>
            </a:p>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Διαβούλευση- Αναγνώριση αναγκών, στόχων τοπικής κοινωνίας</a:t>
              </a:r>
              <a:endParaRPr lang="en-GB" dirty="0">
                <a:solidFill>
                  <a:schemeClr val="bg1"/>
                </a:solidFill>
                <a:latin typeface="Century Gothic" panose="020B0502020202020204" pitchFamily="34" charset="0"/>
              </a:endParaRPr>
            </a:p>
          </p:txBody>
        </p:sp>
      </p:grpSp>
      <p:grpSp>
        <p:nvGrpSpPr>
          <p:cNvPr id="17" name="Group 16"/>
          <p:cNvGrpSpPr/>
          <p:nvPr/>
        </p:nvGrpSpPr>
        <p:grpSpPr>
          <a:xfrm>
            <a:off x="132715" y="4797152"/>
            <a:ext cx="8903781" cy="1944216"/>
            <a:chOff x="132715" y="4797152"/>
            <a:chExt cx="8903781" cy="1944216"/>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88123" y="4797152"/>
              <a:ext cx="4648373" cy="1944216"/>
            </a:xfrm>
            <a:prstGeom prst="rect">
              <a:avLst/>
            </a:prstGeom>
          </p:spPr>
        </p:pic>
        <p:sp>
          <p:nvSpPr>
            <p:cNvPr id="9" name="TextBox 8"/>
            <p:cNvSpPr txBox="1"/>
            <p:nvPr/>
          </p:nvSpPr>
          <p:spPr>
            <a:xfrm>
              <a:off x="132715" y="5088086"/>
              <a:ext cx="4255407" cy="1477328"/>
            </a:xfrm>
            <a:prstGeom prst="rect">
              <a:avLst/>
            </a:prstGeom>
            <a:noFill/>
          </p:spPr>
          <p:txBody>
            <a:bodyPr wrap="square" rtlCol="0">
              <a:spAutoFit/>
            </a:bodyPr>
            <a:lstStyle/>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Οριστικοποίηση μέτρων του ΣΒΑΚ</a:t>
              </a:r>
            </a:p>
            <a:p>
              <a:pPr marL="285750" indent="-285750">
                <a:buFont typeface="Arial" panose="020B0604020202020204" pitchFamily="34" charset="0"/>
                <a:buChar char="•"/>
              </a:pPr>
              <a:r>
                <a:rPr lang="el-GR" dirty="0">
                  <a:solidFill>
                    <a:schemeClr val="bg1"/>
                  </a:solidFill>
                  <a:latin typeface="Century Gothic" panose="020B0502020202020204" pitchFamily="34" charset="0"/>
                </a:rPr>
                <a:t>Ανάπτυξη χρονοδιαγράμματος </a:t>
              </a:r>
              <a:r>
                <a:rPr lang="el-GR" dirty="0" smtClean="0">
                  <a:solidFill>
                    <a:schemeClr val="bg1"/>
                  </a:solidFill>
                  <a:latin typeface="Century Gothic" panose="020B0502020202020204" pitchFamily="34" charset="0"/>
                </a:rPr>
                <a:t>υλοποίησης</a:t>
              </a:r>
            </a:p>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Έλεγχος </a:t>
              </a:r>
              <a:r>
                <a:rPr lang="el-GR" dirty="0">
                  <a:solidFill>
                    <a:schemeClr val="bg1"/>
                  </a:solidFill>
                  <a:latin typeface="Century Gothic" panose="020B0502020202020204" pitchFamily="34" charset="0"/>
                </a:rPr>
                <a:t>χρηματοδοτικού </a:t>
              </a:r>
              <a:r>
                <a:rPr lang="el-GR" dirty="0" smtClean="0">
                  <a:solidFill>
                    <a:schemeClr val="bg1"/>
                  </a:solidFill>
                  <a:latin typeface="Century Gothic" panose="020B0502020202020204" pitchFamily="34" charset="0"/>
                </a:rPr>
                <a:t>περιβάλλοντος</a:t>
              </a:r>
              <a:endParaRPr lang="en-GB" dirty="0">
                <a:solidFill>
                  <a:schemeClr val="bg1"/>
                </a:solidFill>
                <a:latin typeface="Century Gothic" panose="020B0502020202020204" pitchFamily="34" charset="0"/>
              </a:endParaRPr>
            </a:p>
          </p:txBody>
        </p:sp>
      </p:grpSp>
      <p:grpSp>
        <p:nvGrpSpPr>
          <p:cNvPr id="16" name="Group 15"/>
          <p:cNvGrpSpPr/>
          <p:nvPr/>
        </p:nvGrpSpPr>
        <p:grpSpPr>
          <a:xfrm>
            <a:off x="0" y="2924944"/>
            <a:ext cx="8939276" cy="2016223"/>
            <a:chOff x="0" y="2924944"/>
            <a:chExt cx="8939276" cy="2016223"/>
          </a:xfrm>
        </p:grpSpPr>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67744" y="2924944"/>
              <a:ext cx="4536504" cy="2016223"/>
            </a:xfrm>
            <a:prstGeom prst="rect">
              <a:avLst/>
            </a:prstGeom>
          </p:spPr>
        </p:pic>
        <p:sp>
          <p:nvSpPr>
            <p:cNvPr id="11" name="TextBox 10"/>
            <p:cNvSpPr txBox="1"/>
            <p:nvPr/>
          </p:nvSpPr>
          <p:spPr>
            <a:xfrm>
              <a:off x="6804248" y="2996952"/>
              <a:ext cx="2135028" cy="1754326"/>
            </a:xfrm>
            <a:prstGeom prst="rect">
              <a:avLst/>
            </a:prstGeom>
            <a:noFill/>
          </p:spPr>
          <p:txBody>
            <a:bodyPr wrap="square" rtlCol="0">
              <a:spAutoFit/>
            </a:bodyPr>
            <a:lstStyle/>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Διαβούλευση Προσχεδίου με </a:t>
              </a:r>
              <a:r>
                <a:rPr lang="el-GR" dirty="0">
                  <a:solidFill>
                    <a:schemeClr val="bg1"/>
                  </a:solidFill>
                  <a:latin typeface="Century Gothic" panose="020B0502020202020204" pitchFamily="34" charset="0"/>
                </a:rPr>
                <a:t>φορείς και </a:t>
              </a:r>
              <a:r>
                <a:rPr lang="el-GR" dirty="0" smtClean="0">
                  <a:solidFill>
                    <a:schemeClr val="bg1"/>
                  </a:solidFill>
                  <a:latin typeface="Century Gothic" panose="020B0502020202020204" pitchFamily="34" charset="0"/>
                </a:rPr>
                <a:t>πολίτες</a:t>
              </a:r>
            </a:p>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Αξιολόγηση μέτρων</a:t>
              </a:r>
              <a:endParaRPr lang="en-GB" dirty="0">
                <a:solidFill>
                  <a:schemeClr val="bg1"/>
                </a:solidFill>
                <a:latin typeface="Century Gothic" panose="020B0502020202020204" pitchFamily="34" charset="0"/>
              </a:endParaRPr>
            </a:p>
          </p:txBody>
        </p:sp>
        <p:sp>
          <p:nvSpPr>
            <p:cNvPr id="14" name="TextBox 13"/>
            <p:cNvSpPr txBox="1"/>
            <p:nvPr/>
          </p:nvSpPr>
          <p:spPr>
            <a:xfrm>
              <a:off x="0" y="3212976"/>
              <a:ext cx="2330520" cy="1200329"/>
            </a:xfrm>
            <a:prstGeom prst="rect">
              <a:avLst/>
            </a:prstGeom>
            <a:noFill/>
          </p:spPr>
          <p:txBody>
            <a:bodyPr wrap="square" rtlCol="0">
              <a:spAutoFit/>
            </a:bodyPr>
            <a:lstStyle/>
            <a:p>
              <a:pPr marL="285750" lvl="0" indent="-285750">
                <a:buFont typeface="Arial" panose="020B0604020202020204" pitchFamily="34" charset="0"/>
                <a:buChar char="•"/>
              </a:pPr>
              <a:r>
                <a:rPr lang="el-GR" dirty="0" smtClean="0">
                  <a:solidFill>
                    <a:schemeClr val="bg1"/>
                  </a:solidFill>
                  <a:latin typeface="Century Gothic" panose="020B0502020202020204" pitchFamily="34" charset="0"/>
                </a:rPr>
                <a:t>Σύνταξη Προσχεδίου ΣΒΑΚ (δέσμη στόχων-μέτρων)</a:t>
              </a:r>
              <a:endParaRPr lang="en-GB" dirty="0">
                <a:solidFill>
                  <a:schemeClr val="bg1"/>
                </a:solidFill>
                <a:latin typeface="Century Gothic" panose="020B0502020202020204" pitchFamily="34" charset="0"/>
              </a:endParaRPr>
            </a:p>
          </p:txBody>
        </p:sp>
      </p:grpSp>
      <p:pic>
        <p:nvPicPr>
          <p:cNvPr id="15" name="Picture 30"/>
          <p:cNvPicPr/>
          <p:nvPr/>
        </p:nvPicPr>
        <p:blipFill>
          <a:blip r:embed="rId6" cstate="print">
            <a:extLst>
              <a:ext uri="{28A0092B-C50C-407E-A947-70E740481C1C}">
                <a14:useLocalDpi xmlns:a14="http://schemas.microsoft.com/office/drawing/2010/main"/>
              </a:ext>
            </a:extLst>
          </a:blip>
          <a:stretch>
            <a:fillRect/>
          </a:stretch>
        </p:blipFill>
        <p:spPr>
          <a:xfrm>
            <a:off x="179512" y="0"/>
            <a:ext cx="1097280" cy="1268760"/>
          </a:xfrm>
          <a:prstGeom prst="rect">
            <a:avLst/>
          </a:prstGeom>
        </p:spPr>
      </p:pic>
    </p:spTree>
    <p:extLst>
      <p:ext uri="{BB962C8B-B14F-4D97-AF65-F5344CB8AC3E}">
        <p14:creationId xmlns:p14="http://schemas.microsoft.com/office/powerpoint/2010/main" val="266865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Ανάλυση Υφιστάμενης Κατάστασης</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1851" y="1397726"/>
            <a:ext cx="8882743" cy="810883"/>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l-GR" sz="2400" b="1" dirty="0">
                <a:latin typeface="Arial" panose="020B0604020202020204" pitchFamily="34" charset="0"/>
                <a:cs typeface="Arial" panose="020B0604020202020204" pitchFamily="34" charset="0"/>
              </a:rPr>
              <a:t>Αξιολόγηση </a:t>
            </a:r>
            <a:r>
              <a:rPr lang="el-GR" sz="2400" b="1" dirty="0" smtClean="0">
                <a:latin typeface="Arial" panose="020B0604020202020204" pitchFamily="34" charset="0"/>
                <a:cs typeface="Arial" panose="020B0604020202020204" pitchFamily="34" charset="0"/>
              </a:rPr>
              <a:t>Υφιστάμενης </a:t>
            </a:r>
            <a:r>
              <a:rPr lang="el-GR" sz="2400" b="1" dirty="0">
                <a:latin typeface="Arial" panose="020B0604020202020204" pitchFamily="34" charset="0"/>
                <a:cs typeface="Arial" panose="020B0604020202020204" pitchFamily="34" charset="0"/>
              </a:rPr>
              <a:t>Λειτουργίας του Δικτύου</a:t>
            </a:r>
          </a:p>
        </p:txBody>
      </p:sp>
      <p:graphicFrame>
        <p:nvGraphicFramePr>
          <p:cNvPr id="11" name="6 - Διάγραμμα"/>
          <p:cNvGraphicFramePr/>
          <p:nvPr>
            <p:extLst>
              <p:ext uri="{D42A27DB-BD31-4B8C-83A1-F6EECF244321}">
                <p14:modId xmlns:p14="http://schemas.microsoft.com/office/powerpoint/2010/main" val="1988103155"/>
              </p:ext>
            </p:extLst>
          </p:nvPr>
        </p:nvGraphicFramePr>
        <p:xfrm>
          <a:off x="131851" y="2749101"/>
          <a:ext cx="8867182" cy="39536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131851" y="2314271"/>
            <a:ext cx="8867181" cy="923330"/>
          </a:xfrm>
          <a:prstGeom prst="rect">
            <a:avLst/>
          </a:prstGeom>
          <a:noFill/>
        </p:spPr>
        <p:txBody>
          <a:bodyPr wrap="square" rtlCol="0">
            <a:spAutoFit/>
          </a:bodyPr>
          <a:lstStyle/>
          <a:p>
            <a:pPr>
              <a:lnSpc>
                <a:spcPct val="150000"/>
              </a:lnSpc>
            </a:pPr>
            <a:r>
              <a:rPr lang="el-GR" dirty="0" smtClean="0">
                <a:solidFill>
                  <a:schemeClr val="bg1"/>
                </a:solidFill>
              </a:rPr>
              <a:t>Πραγματοποιήθηκε αυτοψία και καταγραφή της υφιστάμενης λειτουργίας του δικτύου. Τα αποτελέσματα οργανώνονται στις 8 κατηγορίες κινητικότητας: </a:t>
            </a:r>
            <a:endParaRPr lang="en-US" dirty="0">
              <a:solidFill>
                <a:schemeClr val="bg1"/>
              </a:solidFill>
            </a:endParaRPr>
          </a:p>
        </p:txBody>
      </p:sp>
    </p:spTree>
    <p:extLst>
      <p:ext uri="{BB962C8B-B14F-4D97-AF65-F5344CB8AC3E}">
        <p14:creationId xmlns:p14="http://schemas.microsoft.com/office/powerpoint/2010/main" val="951050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716" y="946436"/>
            <a:ext cx="4274184" cy="5757077"/>
          </a:xfrm>
          <a:prstGeom prst="rect">
            <a:avLst/>
          </a:prstGeom>
        </p:spPr>
      </p:pic>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Ανάλυση Υφιστάμενης Κατάστασης</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0" y="3779520"/>
            <a:ext cx="4447306" cy="2923993"/>
          </a:xfrm>
          <a:prstGeom prst="rect">
            <a:avLst/>
          </a:prstGeom>
        </p:spPr>
      </p:pic>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30436" y="914453"/>
            <a:ext cx="4530434" cy="2909457"/>
          </a:xfrm>
          <a:prstGeom prst="rect">
            <a:avLst/>
          </a:prstGeom>
        </p:spPr>
      </p:pic>
    </p:spTree>
    <p:extLst>
      <p:ext uri="{BB962C8B-B14F-4D97-AF65-F5344CB8AC3E}">
        <p14:creationId xmlns:p14="http://schemas.microsoft.com/office/powerpoint/2010/main" val="33226568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080" y="935179"/>
            <a:ext cx="4323877" cy="5818911"/>
          </a:xfrm>
          <a:prstGeom prst="rect">
            <a:avLst/>
          </a:prstGeom>
        </p:spPr>
      </p:pic>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Ανάλυση Υφιστάμενης Κατάστασης</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85134" y="935179"/>
            <a:ext cx="4413899" cy="5818911"/>
          </a:xfrm>
          <a:prstGeom prst="rect">
            <a:avLst/>
          </a:prstGeom>
        </p:spPr>
      </p:pic>
    </p:spTree>
    <p:extLst>
      <p:ext uri="{BB962C8B-B14F-4D97-AF65-F5344CB8AC3E}">
        <p14:creationId xmlns:p14="http://schemas.microsoft.com/office/powerpoint/2010/main" val="3853320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Ανάλυση Υφιστάμενης Κατάστασης</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12758" y="951560"/>
            <a:ext cx="4551343" cy="2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2716" y="943706"/>
            <a:ext cx="4306119" cy="5676169"/>
          </a:xfrm>
          <a:prstGeom prst="rect">
            <a:avLst/>
          </a:prstGeom>
          <a:ln>
            <a:solidFill>
              <a:schemeClr val="accent1"/>
            </a:solidFill>
          </a:ln>
        </p:spPr>
      </p:pic>
      <p:pic>
        <p:nvPicPr>
          <p:cNvPr id="16" name="Picture 15"/>
          <p:cNvPicPr/>
          <p:nvPr/>
        </p:nvPicPr>
        <p:blipFill>
          <a:blip r:embed="rId6" cstate="screen">
            <a:extLst>
              <a:ext uri="{28A0092B-C50C-407E-A947-70E740481C1C}">
                <a14:useLocalDpi xmlns:a14="http://schemas.microsoft.com/office/drawing/2010/main"/>
              </a:ext>
            </a:extLst>
          </a:blip>
          <a:stretch>
            <a:fillRect/>
          </a:stretch>
        </p:blipFill>
        <p:spPr>
          <a:xfrm>
            <a:off x="4477246" y="3694511"/>
            <a:ext cx="4604609" cy="2980339"/>
          </a:xfrm>
          <a:prstGeom prst="rect">
            <a:avLst/>
          </a:prstGeom>
          <a:ln>
            <a:solidFill>
              <a:schemeClr val="accent1"/>
            </a:solidFill>
          </a:ln>
        </p:spPr>
      </p:pic>
    </p:spTree>
    <p:extLst>
      <p:ext uri="{BB962C8B-B14F-4D97-AF65-F5344CB8AC3E}">
        <p14:creationId xmlns:p14="http://schemas.microsoft.com/office/powerpoint/2010/main" val="2261144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10743" y="267431"/>
            <a:ext cx="4708562"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Συνοπτική Αξιολόγηση Δικτύου</a:t>
            </a:r>
            <a:endParaRPr lang="en-GB" sz="2400" dirty="0">
              <a:solidFill>
                <a:schemeClr val="bg1"/>
              </a:solidFill>
              <a:latin typeface="Century Gothic" panose="020B0502020202020204" pitchFamily="34" charset="0"/>
            </a:endParaRPr>
          </a:p>
        </p:txBody>
      </p:sp>
      <p:pic>
        <p:nvPicPr>
          <p:cNvPr id="12" name="Picture 11"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52064" y="0"/>
            <a:ext cx="1312856" cy="7525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6754" y="1318156"/>
            <a:ext cx="8789816" cy="5016758"/>
          </a:xfrm>
          <a:prstGeom prst="rect">
            <a:avLst/>
          </a:prstGeom>
          <a:noFill/>
        </p:spPr>
        <p:txBody>
          <a:bodyPr wrap="square" rtlCol="0">
            <a:spAutoFit/>
          </a:bodyPr>
          <a:lstStyle/>
          <a:p>
            <a:pPr algn="just">
              <a:buFont typeface="Wingdings" pitchFamily="2" charset="2"/>
              <a:buChar char="q"/>
            </a:pPr>
            <a:r>
              <a:rPr lang="el-GR" sz="1600" b="1" dirty="0" smtClean="0">
                <a:solidFill>
                  <a:schemeClr val="bg1"/>
                </a:solidFill>
                <a:latin typeface="Century Gothic" panose="020B0502020202020204" pitchFamily="34" charset="0"/>
              </a:rPr>
              <a:t> Πεζή μετακίνηση</a:t>
            </a:r>
            <a:r>
              <a:rPr lang="el-GR" sz="1600" dirty="0" smtClean="0">
                <a:solidFill>
                  <a:schemeClr val="bg1"/>
                </a:solidFill>
                <a:latin typeface="Century Gothic" panose="020B0502020202020204" pitchFamily="34" charset="0"/>
              </a:rPr>
              <a:t>: Η ποιότητα του πεζοδρομίου στην περιοχή γύρω από την κεντρική πλατεία και τη Λεωφόρο </a:t>
            </a:r>
            <a:r>
              <a:rPr lang="el-GR" sz="1600" dirty="0" err="1" smtClean="0">
                <a:solidFill>
                  <a:schemeClr val="bg1"/>
                </a:solidFill>
                <a:latin typeface="Century Gothic" panose="020B0502020202020204" pitchFamily="34" charset="0"/>
              </a:rPr>
              <a:t>Βασ</a:t>
            </a:r>
            <a:r>
              <a:rPr lang="el-GR" sz="1600" dirty="0" smtClean="0">
                <a:solidFill>
                  <a:schemeClr val="bg1"/>
                </a:solidFill>
                <a:latin typeface="Century Gothic" panose="020B0502020202020204" pitchFamily="34" charset="0"/>
              </a:rPr>
              <a:t>. Κωνσταντίνου χαρακτηρίζεται ως ικανοποιητική. Περιμετρικά του εμπορικού κέντρου, τα πεζοδρόμια είναι λιγότερο προσεγμένα με  ασυνέχειες και ελλείψεις σε ράμπες πεζών, εμποδίζοντας την ομαλή μετακίνηση.</a:t>
            </a:r>
          </a:p>
          <a:p>
            <a:pPr algn="just"/>
            <a:endParaRPr lang="el-GR" sz="1600" dirty="0">
              <a:solidFill>
                <a:schemeClr val="bg1"/>
              </a:solidFill>
              <a:latin typeface="Century Gothic" panose="020B0502020202020204" pitchFamily="34" charset="0"/>
            </a:endParaRPr>
          </a:p>
          <a:p>
            <a:pPr algn="just">
              <a:buFont typeface="Wingdings" pitchFamily="2" charset="2"/>
              <a:buChar char="q"/>
            </a:pPr>
            <a:r>
              <a:rPr lang="el-GR" sz="1600" b="1" dirty="0" smtClean="0">
                <a:solidFill>
                  <a:schemeClr val="bg1"/>
                </a:solidFill>
                <a:latin typeface="Century Gothic" panose="020B0502020202020204" pitchFamily="34" charset="0"/>
              </a:rPr>
              <a:t> Διαχείριση στάθμευσης: </a:t>
            </a:r>
            <a:r>
              <a:rPr lang="el-GR" sz="1600" dirty="0" smtClean="0">
                <a:solidFill>
                  <a:schemeClr val="bg1"/>
                </a:solidFill>
                <a:latin typeface="Century Gothic" panose="020B0502020202020204" pitchFamily="34" charset="0"/>
              </a:rPr>
              <a:t>Παράνομη στάθμευση εντοπίζεται κυρίως επί του πεζοδρομίου και σε διπλή σειρά. Η πρώτη κατηγορία παράβασης είναι έντονη σε οδούς περιμετρικά του εμπορικού κέντρου, από αυτοκίνητα και μοτοσυκλέτες. Η δεύτερη κατηγορία εντοπίζεται στους άξονες Κωνσταντινουπόλεως και </a:t>
            </a:r>
            <a:r>
              <a:rPr lang="el-GR" sz="1600" dirty="0" err="1" smtClean="0">
                <a:solidFill>
                  <a:schemeClr val="bg1"/>
                </a:solidFill>
                <a:latin typeface="Century Gothic" panose="020B0502020202020204" pitchFamily="34" charset="0"/>
              </a:rPr>
              <a:t>Βασ</a:t>
            </a:r>
            <a:r>
              <a:rPr lang="el-GR" sz="1600" dirty="0" smtClean="0">
                <a:solidFill>
                  <a:schemeClr val="bg1"/>
                </a:solidFill>
                <a:latin typeface="Century Gothic" panose="020B0502020202020204" pitchFamily="34" charset="0"/>
              </a:rPr>
              <a:t>.  Κωνσταντίνου. </a:t>
            </a:r>
          </a:p>
          <a:p>
            <a:pPr algn="just"/>
            <a:endParaRPr lang="el-GR" sz="1600" b="1" dirty="0">
              <a:solidFill>
                <a:schemeClr val="bg1"/>
              </a:solidFill>
              <a:latin typeface="Century Gothic" panose="020B0502020202020204" pitchFamily="34" charset="0"/>
            </a:endParaRPr>
          </a:p>
          <a:p>
            <a:pPr lvl="0" algn="just">
              <a:buFont typeface="Wingdings" pitchFamily="2" charset="2"/>
              <a:buChar char="q"/>
            </a:pPr>
            <a:r>
              <a:rPr lang="el-GR" sz="1600" b="1" dirty="0" smtClean="0">
                <a:solidFill>
                  <a:schemeClr val="bg1"/>
                </a:solidFill>
                <a:latin typeface="Century Gothic" panose="020B0502020202020204" pitchFamily="34" charset="0"/>
              </a:rPr>
              <a:t> Σχεδιασμός και διαμόρφωση τοπίου, οδών και μέτρα ήπιας κυκλοφορίας: </a:t>
            </a:r>
            <a:r>
              <a:rPr lang="el-GR" sz="1600" dirty="0" smtClean="0">
                <a:solidFill>
                  <a:schemeClr val="bg1"/>
                </a:solidFill>
                <a:latin typeface="Century Gothic" panose="020B0502020202020204" pitchFamily="34" charset="0"/>
              </a:rPr>
              <a:t>Οδοί ήπιας κυκλοφορίας παρατηρούνται σε μικρή έκταση στην πλατεία της πόλης. Έντονο πρόβλημα βλάστησης παρατηρείται σε γειτονιές εκτός του εμπορικού κέντρου. Προβληματική πρόσβαση σε παρόδιες χρήσεις (εμπορικά καταστήματα) στην είσοδο της πόλης</a:t>
            </a:r>
            <a:endParaRPr lang="el-GR" sz="1600" b="1" dirty="0" smtClean="0">
              <a:solidFill>
                <a:schemeClr val="bg1"/>
              </a:solidFill>
              <a:latin typeface="Century Gothic" panose="020B0502020202020204" pitchFamily="34" charset="0"/>
            </a:endParaRPr>
          </a:p>
          <a:p>
            <a:pPr algn="just"/>
            <a:endParaRPr lang="el-GR" sz="1600" b="1" dirty="0" smtClean="0">
              <a:solidFill>
                <a:schemeClr val="bg1"/>
              </a:solidFill>
              <a:latin typeface="Century Gothic" panose="020B0502020202020204" pitchFamily="34" charset="0"/>
            </a:endParaRPr>
          </a:p>
          <a:p>
            <a:pPr algn="just">
              <a:buFont typeface="Wingdings" pitchFamily="2" charset="2"/>
              <a:buChar char="q"/>
            </a:pPr>
            <a:r>
              <a:rPr lang="el-GR" sz="1600" b="1" dirty="0" smtClean="0">
                <a:solidFill>
                  <a:schemeClr val="bg1"/>
                </a:solidFill>
                <a:latin typeface="Century Gothic" panose="020B0502020202020204" pitchFamily="34" charset="0"/>
              </a:rPr>
              <a:t> Δημόσιες Συγκοινωνίες: </a:t>
            </a:r>
            <a:r>
              <a:rPr lang="el-GR" sz="1600" dirty="0" smtClean="0">
                <a:solidFill>
                  <a:schemeClr val="bg1"/>
                </a:solidFill>
                <a:latin typeface="Century Gothic" panose="020B0502020202020204" pitchFamily="34" charset="0"/>
              </a:rPr>
              <a:t>Το αστικό ΚΤΕΛ της Ορεστιάδας χαρακτηρίζεται από χαμηλή συχνότητα δρομολογίων, με αποτέλεσμα να μην είναι ελκυστικό. Ο σταθμός των υπεραστικών ΚΤΕΛ τοποθετείται στο κέντρο της πόλης με αποτέλεσμα όλα τα λεωφορεία να διέρχονται μέσα από τον αστικό ιστό.</a:t>
            </a:r>
            <a:endParaRPr lang="el-GR" sz="1600" b="1" dirty="0" smtClean="0">
              <a:solidFill>
                <a:schemeClr val="bg1"/>
              </a:solidFill>
              <a:latin typeface="Century Gothic" panose="020B0502020202020204" pitchFamily="34" charset="0"/>
            </a:endParaRPr>
          </a:p>
        </p:txBody>
      </p:sp>
      <p:pic>
        <p:nvPicPr>
          <p:cNvPr id="7" name="Picture 30"/>
          <p:cNvPicPr/>
          <p:nvPr/>
        </p:nvPicPr>
        <p:blipFill>
          <a:blip r:embed="rId3" cstate="print">
            <a:extLst>
              <a:ext uri="{28A0092B-C50C-407E-A947-70E740481C1C}">
                <a14:useLocalDpi xmlns:a14="http://schemas.microsoft.com/office/drawing/2010/main"/>
              </a:ext>
            </a:extLst>
          </a:blip>
          <a:stretch>
            <a:fillRect/>
          </a:stretch>
        </p:blipFill>
        <p:spPr>
          <a:xfrm>
            <a:off x="156754" y="0"/>
            <a:ext cx="1097280" cy="1397726"/>
          </a:xfrm>
          <a:prstGeom prst="rect">
            <a:avLst/>
          </a:prstGeom>
        </p:spPr>
      </p:pic>
    </p:spTree>
    <p:extLst>
      <p:ext uri="{BB962C8B-B14F-4D97-AF65-F5344CB8AC3E}">
        <p14:creationId xmlns:p14="http://schemas.microsoft.com/office/powerpoint/2010/main" val="2570838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10743" y="267431"/>
            <a:ext cx="4708562"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Συνοπτική Αξιολόγηση Δικτύου</a:t>
            </a:r>
            <a:endParaRPr lang="en-GB" sz="2400" dirty="0">
              <a:solidFill>
                <a:schemeClr val="bg1"/>
              </a:solidFill>
              <a:latin typeface="Century Gothic" panose="020B0502020202020204" pitchFamily="34" charset="0"/>
            </a:endParaRPr>
          </a:p>
        </p:txBody>
      </p:sp>
      <p:pic>
        <p:nvPicPr>
          <p:cNvPr id="12" name="Picture 11"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52064" y="0"/>
            <a:ext cx="1312856" cy="7525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6754" y="1318156"/>
            <a:ext cx="8789816" cy="3293209"/>
          </a:xfrm>
          <a:prstGeom prst="rect">
            <a:avLst/>
          </a:prstGeom>
          <a:noFill/>
        </p:spPr>
        <p:txBody>
          <a:bodyPr wrap="square" rtlCol="0">
            <a:spAutoFit/>
          </a:bodyPr>
          <a:lstStyle/>
          <a:p>
            <a:pPr algn="just">
              <a:buFont typeface="Wingdings" pitchFamily="2" charset="2"/>
              <a:buChar char="q"/>
            </a:pPr>
            <a:r>
              <a:rPr lang="el-GR" sz="1600" b="1" dirty="0" smtClean="0">
                <a:solidFill>
                  <a:schemeClr val="bg1"/>
                </a:solidFill>
                <a:latin typeface="Century Gothic" panose="020B0502020202020204" pitchFamily="34" charset="0"/>
              </a:rPr>
              <a:t> Ποδήλατο</a:t>
            </a:r>
            <a:r>
              <a:rPr lang="el-GR" sz="1600" dirty="0" smtClean="0">
                <a:solidFill>
                  <a:schemeClr val="bg1"/>
                </a:solidFill>
                <a:latin typeface="Century Gothic" panose="020B0502020202020204" pitchFamily="34" charset="0"/>
              </a:rPr>
              <a:t>: Η Ορεστιάδα δεν διαθέτει δίκτυο ποδηλατοδρόμων. Σημεία στάθμευσης ποδηλάτων εντοπίζονται σε κύρια σημεία ενδιαφέροντος στην περιοχή του εμπορικού κέντρου. Αρκετοί πολίτες της Ορεστιάδας επιλέγουν το ποδήλατο για τις μετακινήσεις</a:t>
            </a:r>
          </a:p>
          <a:p>
            <a:pPr algn="just"/>
            <a:endParaRPr lang="el-GR" sz="1600" dirty="0" smtClean="0">
              <a:solidFill>
                <a:schemeClr val="bg1"/>
              </a:solidFill>
              <a:latin typeface="Century Gothic" panose="020B0502020202020204" pitchFamily="34" charset="0"/>
            </a:endParaRPr>
          </a:p>
          <a:p>
            <a:pPr>
              <a:buFont typeface="Wingdings" pitchFamily="2" charset="2"/>
              <a:buChar char="q"/>
            </a:pPr>
            <a:r>
              <a:rPr lang="el-GR" sz="1600" b="1" dirty="0">
                <a:solidFill>
                  <a:schemeClr val="bg1"/>
                </a:solidFill>
                <a:latin typeface="Century Gothic" panose="020B0502020202020204" pitchFamily="34" charset="0"/>
              </a:rPr>
              <a:t> Διαχείριση εμπορευματικών </a:t>
            </a:r>
            <a:r>
              <a:rPr lang="el-GR" sz="1600" b="1" dirty="0" smtClean="0">
                <a:solidFill>
                  <a:schemeClr val="bg1"/>
                </a:solidFill>
                <a:latin typeface="Century Gothic" panose="020B0502020202020204" pitchFamily="34" charset="0"/>
              </a:rPr>
              <a:t>μεταφορών: </a:t>
            </a:r>
            <a:r>
              <a:rPr lang="el-GR" sz="1600" dirty="0" smtClean="0">
                <a:solidFill>
                  <a:schemeClr val="bg1"/>
                </a:solidFill>
                <a:latin typeface="Century Gothic" panose="020B0502020202020204" pitchFamily="34" charset="0"/>
              </a:rPr>
              <a:t>Εφαρμόζεται ωράριο φορτοεκφόρτωσης μόνο για την κεντρική πλατεία. </a:t>
            </a:r>
          </a:p>
          <a:p>
            <a:pPr>
              <a:buFont typeface="Wingdings" pitchFamily="2" charset="2"/>
              <a:buChar char="q"/>
            </a:pPr>
            <a:endParaRPr lang="el-GR" sz="1600" b="1" dirty="0">
              <a:solidFill>
                <a:schemeClr val="bg1"/>
              </a:solidFill>
              <a:latin typeface="Century Gothic" panose="020B0502020202020204" pitchFamily="34" charset="0"/>
            </a:endParaRPr>
          </a:p>
          <a:p>
            <a:pPr algn="just">
              <a:buFont typeface="Wingdings" pitchFamily="2" charset="2"/>
              <a:buChar char="q"/>
            </a:pPr>
            <a:r>
              <a:rPr lang="el-GR" sz="1600" b="1" dirty="0" smtClean="0">
                <a:solidFill>
                  <a:schemeClr val="bg1"/>
                </a:solidFill>
                <a:latin typeface="Century Gothic" panose="020B0502020202020204" pitchFamily="34" charset="0"/>
              </a:rPr>
              <a:t>Μέτρα σχετικά με την χρήση οχημάτων</a:t>
            </a:r>
            <a:r>
              <a:rPr lang="el-GR" sz="1600" dirty="0" smtClean="0">
                <a:solidFill>
                  <a:schemeClr val="bg1"/>
                </a:solidFill>
                <a:latin typeface="Century Gothic" panose="020B0502020202020204" pitchFamily="34" charset="0"/>
              </a:rPr>
              <a:t>: Προβλήματα συσσωρευμένης στάθμευσης, κυκλοφορίας οχημάτων και μετακινουμένων, παρατηρούνται κατά την διάρκεια υπαίθριων αγορών.</a:t>
            </a:r>
          </a:p>
          <a:p>
            <a:pPr algn="just"/>
            <a:endParaRPr lang="el-GR" sz="1600" dirty="0" smtClean="0">
              <a:solidFill>
                <a:schemeClr val="bg1"/>
              </a:solidFill>
              <a:latin typeface="Century Gothic" panose="020B0502020202020204" pitchFamily="34" charset="0"/>
            </a:endParaRPr>
          </a:p>
          <a:p>
            <a:pPr algn="just">
              <a:buFont typeface="Wingdings" pitchFamily="2" charset="2"/>
              <a:buChar char="q"/>
            </a:pPr>
            <a:r>
              <a:rPr lang="el-GR" sz="1600" b="1" dirty="0" smtClean="0">
                <a:solidFill>
                  <a:schemeClr val="bg1"/>
                </a:solidFill>
                <a:latin typeface="Century Gothic" panose="020B0502020202020204" pitchFamily="34" charset="0"/>
              </a:rPr>
              <a:t>Υπηρεσίες διαχείρισης Κινητικότητας </a:t>
            </a:r>
            <a:r>
              <a:rPr lang="el-GR" sz="1600" dirty="0" smtClean="0">
                <a:solidFill>
                  <a:schemeClr val="bg1"/>
                </a:solidFill>
                <a:latin typeface="Century Gothic" panose="020B0502020202020204" pitchFamily="34" charset="0"/>
              </a:rPr>
              <a:t>(πληροφόρηση κ.λπ.) δεν εμφανίζονται στην πόλη της </a:t>
            </a:r>
            <a:r>
              <a:rPr lang="el-GR" sz="1600" dirty="0">
                <a:solidFill>
                  <a:schemeClr val="bg1"/>
                </a:solidFill>
                <a:latin typeface="Century Gothic" panose="020B0502020202020204" pitchFamily="34" charset="0"/>
              </a:rPr>
              <a:t>Ο</a:t>
            </a:r>
            <a:r>
              <a:rPr lang="el-GR" sz="1600" dirty="0" smtClean="0">
                <a:solidFill>
                  <a:schemeClr val="bg1"/>
                </a:solidFill>
                <a:latin typeface="Century Gothic" panose="020B0502020202020204" pitchFamily="34" charset="0"/>
              </a:rPr>
              <a:t>ρεστιάδας</a:t>
            </a:r>
            <a:r>
              <a:rPr lang="el-GR" sz="1600" dirty="0">
                <a:solidFill>
                  <a:schemeClr val="bg1"/>
                </a:solidFill>
                <a:latin typeface="Century Gothic" panose="020B0502020202020204" pitchFamily="34" charset="0"/>
              </a:rPr>
              <a:t>.</a:t>
            </a:r>
            <a:endParaRPr lang="el-GR" sz="1600" dirty="0" smtClean="0">
              <a:solidFill>
                <a:schemeClr val="bg1"/>
              </a:solidFill>
              <a:latin typeface="Century Gothic" panose="020B0502020202020204" pitchFamily="34" charset="0"/>
            </a:endParaRPr>
          </a:p>
        </p:txBody>
      </p:sp>
      <p:pic>
        <p:nvPicPr>
          <p:cNvPr id="7" name="Picture 30"/>
          <p:cNvPicPr/>
          <p:nvPr/>
        </p:nvPicPr>
        <p:blipFill>
          <a:blip r:embed="rId3" cstate="print">
            <a:extLst>
              <a:ext uri="{28A0092B-C50C-407E-A947-70E740481C1C}">
                <a14:useLocalDpi xmlns:a14="http://schemas.microsoft.com/office/drawing/2010/main"/>
              </a:ext>
            </a:extLst>
          </a:blip>
          <a:stretch>
            <a:fillRect/>
          </a:stretch>
        </p:blipFill>
        <p:spPr>
          <a:xfrm>
            <a:off x="156754" y="0"/>
            <a:ext cx="1097280" cy="1397726"/>
          </a:xfrm>
          <a:prstGeom prst="rect">
            <a:avLst/>
          </a:prstGeom>
        </p:spPr>
      </p:pic>
    </p:spTree>
    <p:extLst>
      <p:ext uri="{BB962C8B-B14F-4D97-AF65-F5344CB8AC3E}">
        <p14:creationId xmlns:p14="http://schemas.microsoft.com/office/powerpoint/2010/main" val="247615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10743" y="267431"/>
            <a:ext cx="4708562"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2</a:t>
            </a:r>
            <a:r>
              <a:rPr lang="el-GR" sz="2400" baseline="30000" dirty="0" smtClean="0">
                <a:solidFill>
                  <a:schemeClr val="bg1"/>
                </a:solidFill>
                <a:latin typeface="Century Gothic" panose="020B0502020202020204" pitchFamily="34" charset="0"/>
              </a:rPr>
              <a:t>ο</a:t>
            </a:r>
            <a:r>
              <a:rPr lang="el-GR" sz="2400" dirty="0" smtClean="0">
                <a:solidFill>
                  <a:schemeClr val="bg1"/>
                </a:solidFill>
                <a:latin typeface="Century Gothic" panose="020B0502020202020204" pitchFamily="34" charset="0"/>
              </a:rPr>
              <a:t> Στάδιο ΣΒΑΚ</a:t>
            </a:r>
            <a:endParaRPr lang="en-GB" sz="2400" dirty="0">
              <a:solidFill>
                <a:schemeClr val="bg1"/>
              </a:solidFill>
              <a:latin typeface="Century Gothic" panose="020B0502020202020204" pitchFamily="34" charset="0"/>
            </a:endParaRPr>
          </a:p>
        </p:txBody>
      </p:sp>
      <p:pic>
        <p:nvPicPr>
          <p:cNvPr id="12" name="Picture 11"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52064" y="0"/>
            <a:ext cx="1312856" cy="7525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0"/>
          <p:cNvPicPr/>
          <p:nvPr/>
        </p:nvPicPr>
        <p:blipFill>
          <a:blip r:embed="rId3" cstate="print">
            <a:extLst>
              <a:ext uri="{28A0092B-C50C-407E-A947-70E740481C1C}">
                <a14:useLocalDpi xmlns:a14="http://schemas.microsoft.com/office/drawing/2010/main"/>
              </a:ext>
            </a:extLst>
          </a:blip>
          <a:stretch>
            <a:fillRect/>
          </a:stretch>
        </p:blipFill>
        <p:spPr>
          <a:xfrm>
            <a:off x="156754" y="0"/>
            <a:ext cx="1097280" cy="1397726"/>
          </a:xfrm>
          <a:prstGeom prst="rect">
            <a:avLst/>
          </a:prstGeom>
        </p:spPr>
      </p:pic>
      <p:sp>
        <p:nvSpPr>
          <p:cNvPr id="2" name="Rectangle 1"/>
          <p:cNvSpPr/>
          <p:nvPr/>
        </p:nvSpPr>
        <p:spPr>
          <a:xfrm>
            <a:off x="1" y="2086253"/>
            <a:ext cx="9144000"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400" b="1" dirty="0" smtClean="0">
                <a:latin typeface="Gabriola" panose="04040605051002020D02" pitchFamily="82" charset="0"/>
                <a:cs typeface="Arial" panose="020B0604020202020204" pitchFamily="34" charset="0"/>
              </a:rPr>
              <a:t>Προσχέδιο ΣΒΑΚ</a:t>
            </a:r>
          </a:p>
          <a:p>
            <a:pPr algn="ctr"/>
            <a:endParaRPr lang="el-GR" sz="4400" b="1" dirty="0">
              <a:latin typeface="Gabriola" panose="04040605051002020D02" pitchFamily="82" charset="0"/>
              <a:cs typeface="Arial" panose="020B0604020202020204" pitchFamily="34" charset="0"/>
            </a:endParaRPr>
          </a:p>
          <a:p>
            <a:pPr algn="ctr"/>
            <a:r>
              <a:rPr lang="el-GR" sz="4400" b="1" dirty="0" smtClean="0">
                <a:latin typeface="Gabriola" panose="04040605051002020D02" pitchFamily="82" charset="0"/>
                <a:cs typeface="Arial" panose="020B0604020202020204" pitchFamily="34" charset="0"/>
              </a:rPr>
              <a:t>Διαμόρφωση Στρατηγικών Στόχων</a:t>
            </a:r>
            <a:endParaRPr lang="en-US" sz="4400" b="1" dirty="0">
              <a:latin typeface="Gabriola" panose="04040605051002020D02" pitchFamily="82" charset="0"/>
              <a:cs typeface="Arial" panose="020B0604020202020204" pitchFamily="34" charset="0"/>
            </a:endParaRPr>
          </a:p>
        </p:txBody>
      </p:sp>
      <p:cxnSp>
        <p:nvCxnSpPr>
          <p:cNvPr id="8" name="Straight Connector 7"/>
          <p:cNvCxnSpPr/>
          <p:nvPr/>
        </p:nvCxnSpPr>
        <p:spPr>
          <a:xfrm>
            <a:off x="0" y="6194192"/>
            <a:ext cx="9144000" cy="0"/>
          </a:xfrm>
          <a:prstGeom prst="line">
            <a:avLst/>
          </a:prstGeom>
          <a:noFill/>
          <a:ln w="57150" cap="flat" cmpd="sng" algn="ctr">
            <a:solidFill>
              <a:srgbClr val="F79646">
                <a:lumMod val="75000"/>
              </a:srgbClr>
            </a:solidFill>
            <a:prstDash val="solid"/>
          </a:ln>
          <a:effectLst/>
        </p:spPr>
      </p:cxnSp>
    </p:spTree>
    <p:extLst>
      <p:ext uri="{BB962C8B-B14F-4D97-AF65-F5344CB8AC3E}">
        <p14:creationId xmlns:p14="http://schemas.microsoft.com/office/powerpoint/2010/main" val="2812000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p:nvPr/>
        </p:nvPicPr>
        <p:blipFill rotWithShape="1">
          <a:blip r:embed="rId2" cstate="screen">
            <a:extLst>
              <a:ext uri="{28A0092B-C50C-407E-A947-70E740481C1C}">
                <a14:useLocalDpi xmlns:a14="http://schemas.microsoft.com/office/drawing/2010/main"/>
              </a:ext>
            </a:extLst>
          </a:blip>
          <a:srcRect/>
          <a:stretch/>
        </p:blipFill>
        <p:spPr bwMode="auto">
          <a:xfrm>
            <a:off x="530524" y="987072"/>
            <a:ext cx="8082951" cy="5663894"/>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Προσχέδιο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311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834640" y="245327"/>
            <a:ext cx="6164393"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Προσδιορισμός Στόχων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1358537" y="1028394"/>
            <a:ext cx="6448369" cy="369332"/>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Εθνικοί και Κοινοτικοί Στόχοι </a:t>
            </a:r>
            <a:endParaRPr lang="en-US" b="1" dirty="0">
              <a:solidFill>
                <a:schemeClr val="tx1"/>
              </a:solidFill>
              <a:latin typeface="Arial" panose="020B0604020202020204" pitchFamily="34"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1037430667"/>
              </p:ext>
            </p:extLst>
          </p:nvPr>
        </p:nvGraphicFramePr>
        <p:xfrm>
          <a:off x="261257" y="1527565"/>
          <a:ext cx="8737776" cy="5201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04014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834640" y="245327"/>
            <a:ext cx="6164393"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Προσδιορισμός Στόχων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1358537" y="1028394"/>
            <a:ext cx="6448369" cy="369332"/>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Στόχοι Φορέων της Ορεστιάδας</a:t>
            </a:r>
            <a:endParaRPr lang="en-US" b="1" dirty="0">
              <a:solidFill>
                <a:schemeClr val="tx1"/>
              </a:solidFill>
              <a:latin typeface="Arial" panose="020B0604020202020204" pitchFamily="34" charset="0"/>
              <a:cs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1396169152"/>
              </p:ext>
            </p:extLst>
          </p:nvPr>
        </p:nvGraphicFramePr>
        <p:xfrm>
          <a:off x="345057" y="1714465"/>
          <a:ext cx="8574656" cy="42895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90343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834640" y="245327"/>
            <a:ext cx="6164393"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Προσδιορισμός Στόχων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1556945" y="942813"/>
            <a:ext cx="6448369" cy="369332"/>
          </a:xfrm>
          <a:prstGeom prst="rect">
            <a:avLst/>
          </a:prstGeom>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Ενδείξεις </a:t>
            </a:r>
            <a:r>
              <a:rPr lang="el-GR" b="1" dirty="0">
                <a:solidFill>
                  <a:schemeClr val="tx1"/>
                </a:solidFill>
                <a:latin typeface="Arial" panose="020B0604020202020204" pitchFamily="34" charset="0"/>
                <a:cs typeface="Arial" panose="020B0604020202020204" pitchFamily="34" charset="0"/>
              </a:rPr>
              <a:t>Α</a:t>
            </a:r>
            <a:r>
              <a:rPr lang="el-GR" b="1" dirty="0" smtClean="0">
                <a:solidFill>
                  <a:schemeClr val="tx1"/>
                </a:solidFill>
                <a:latin typeface="Arial" panose="020B0604020202020204" pitchFamily="34" charset="0"/>
                <a:cs typeface="Arial" panose="020B0604020202020204" pitchFamily="34" charset="0"/>
              </a:rPr>
              <a:t>υτοψίας και Αξιολόγησης </a:t>
            </a:r>
            <a:r>
              <a:rPr lang="en-US" b="1" dirty="0" smtClean="0">
                <a:solidFill>
                  <a:schemeClr val="tx1"/>
                </a:solidFill>
                <a:latin typeface="Arial" panose="020B0604020202020204" pitchFamily="34" charset="0"/>
                <a:cs typeface="Arial" panose="020B0604020202020204" pitchFamily="34" charset="0"/>
              </a:rPr>
              <a:t>Advance </a:t>
            </a:r>
            <a:endParaRPr lang="en-US" b="1" dirty="0">
              <a:solidFill>
                <a:schemeClr val="tx1"/>
              </a:solidFill>
              <a:latin typeface="Arial" panose="020B0604020202020204" pitchFamily="34" charset="0"/>
              <a:cs typeface="Arial" panose="020B0604020202020204" pitchFamily="34" charset="0"/>
            </a:endParaRPr>
          </a:p>
        </p:txBody>
      </p:sp>
      <p:pic>
        <p:nvPicPr>
          <p:cNvPr id="12" name="Picture 11"/>
          <p:cNvPicPr/>
          <p:nvPr/>
        </p:nvPicPr>
        <p:blipFill>
          <a:blip r:embed="rId4" cstate="print">
            <a:extLst>
              <a:ext uri="{28A0092B-C50C-407E-A947-70E740481C1C}">
                <a14:useLocalDpi xmlns:a14="http://schemas.microsoft.com/office/drawing/2010/main"/>
              </a:ext>
            </a:extLst>
          </a:blip>
          <a:stretch>
            <a:fillRect/>
          </a:stretch>
        </p:blipFill>
        <p:spPr bwMode="auto">
          <a:xfrm>
            <a:off x="123757" y="1401322"/>
            <a:ext cx="5112477" cy="2877385"/>
          </a:xfrm>
          <a:prstGeom prst="rect">
            <a:avLst/>
          </a:prstGeom>
          <a:noFill/>
        </p:spPr>
      </p:pic>
      <p:pic>
        <p:nvPicPr>
          <p:cNvPr id="13" name="Picture 12"/>
          <p:cNvPicPr/>
          <p:nvPr/>
        </p:nvPicPr>
        <p:blipFill>
          <a:blip r:embed="rId5" cstate="print">
            <a:extLst>
              <a:ext uri="{28A0092B-C50C-407E-A947-70E740481C1C}">
                <a14:useLocalDpi xmlns:a14="http://schemas.microsoft.com/office/drawing/2010/main"/>
              </a:ext>
            </a:extLst>
          </a:blip>
          <a:stretch>
            <a:fillRect/>
          </a:stretch>
        </p:blipFill>
        <p:spPr>
          <a:xfrm>
            <a:off x="5382883" y="1453076"/>
            <a:ext cx="3616150" cy="4585415"/>
          </a:xfrm>
          <a:prstGeom prst="rect">
            <a:avLst/>
          </a:prstGeom>
          <a:ln>
            <a:solidFill>
              <a:schemeClr val="accent1"/>
            </a:solidFill>
          </a:ln>
        </p:spPr>
      </p:pic>
      <p:pic>
        <p:nvPicPr>
          <p:cNvPr id="14" name="Picture 13"/>
          <p:cNvPicPr/>
          <p:nvPr/>
        </p:nvPicPr>
        <p:blipFill>
          <a:blip r:embed="rId6" cstate="screen">
            <a:extLst>
              <a:ext uri="{28A0092B-C50C-407E-A947-70E740481C1C}">
                <a14:useLocalDpi xmlns:a14="http://schemas.microsoft.com/office/drawing/2010/main"/>
              </a:ext>
            </a:extLst>
          </a:blip>
          <a:stretch>
            <a:fillRect/>
          </a:stretch>
        </p:blipFill>
        <p:spPr>
          <a:xfrm>
            <a:off x="123757" y="4278707"/>
            <a:ext cx="5112477" cy="2501655"/>
          </a:xfrm>
          <a:prstGeom prst="rect">
            <a:avLst/>
          </a:prstGeom>
          <a:ln>
            <a:solidFill>
              <a:schemeClr val="accent1"/>
            </a:solidFill>
          </a:ln>
        </p:spPr>
      </p:pic>
    </p:spTree>
    <p:extLst>
      <p:ext uri="{BB962C8B-B14F-4D97-AF65-F5344CB8AC3E}">
        <p14:creationId xmlns:p14="http://schemas.microsoft.com/office/powerpoint/2010/main" val="1924638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97622"/>
            <a:ext cx="9144000" cy="156709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r">
              <a:lnSpc>
                <a:spcPts val="2300"/>
              </a:lnSpc>
            </a:pPr>
            <a:r>
              <a:rPr lang="el-GR" sz="1600" i="1" u="sng" dirty="0" smtClean="0">
                <a:solidFill>
                  <a:schemeClr val="bg1"/>
                </a:solidFill>
                <a:latin typeface="Arial" panose="020B0604020202020204" pitchFamily="34" charset="0"/>
                <a:cs typeface="Arial" panose="020B0604020202020204" pitchFamily="34" charset="0"/>
              </a:rPr>
              <a:t>Ο οραματικός στόχος είναι :</a:t>
            </a:r>
          </a:p>
          <a:p>
            <a:pPr algn="just">
              <a:lnSpc>
                <a:spcPts val="2300"/>
              </a:lnSpc>
            </a:pPr>
            <a:r>
              <a:rPr lang="el-GR" sz="1600" i="1" dirty="0" smtClean="0">
                <a:solidFill>
                  <a:schemeClr val="bg1"/>
                </a:solidFill>
                <a:latin typeface="Arial" panose="020B0604020202020204" pitchFamily="34" charset="0"/>
                <a:cs typeface="Arial" panose="020B0604020202020204" pitchFamily="34" charset="0"/>
              </a:rPr>
              <a:t>Η ισότιμη πρόσβαση όλων στη μετακίνηση, η αναθεώρηση του προφίλ επιλογής μέσων καθώς και η αισθητική αναβάθμιση της Ορεστιάδας</a:t>
            </a:r>
            <a:r>
              <a:rPr lang="en-US" sz="1600" i="1" dirty="0" smtClean="0">
                <a:solidFill>
                  <a:schemeClr val="bg1"/>
                </a:solidFill>
                <a:latin typeface="Arial" panose="020B0604020202020204" pitchFamily="34" charset="0"/>
                <a:cs typeface="Arial" panose="020B0604020202020204" pitchFamily="34" charset="0"/>
              </a:rPr>
              <a:t>,</a:t>
            </a:r>
            <a:r>
              <a:rPr lang="el-GR" sz="1600" i="1" dirty="0" smtClean="0">
                <a:solidFill>
                  <a:schemeClr val="bg1"/>
                </a:solidFill>
                <a:latin typeface="Arial" panose="020B0604020202020204" pitchFamily="34" charset="0"/>
                <a:cs typeface="Arial" panose="020B0604020202020204" pitchFamily="34" charset="0"/>
              </a:rPr>
              <a:t> μέσα από την εισαγωγή σύγχρονων υπηρεσιών και υποδομών αστικής κινητικότητας για την ανάπτυξη βιώσιμων μορφών μετακίνησης με έμφαση στο ποδήλατο, στην πεζή μετακίνηση και στην ηλεκτροκίνηση.</a:t>
            </a:r>
          </a:p>
        </p:txBody>
      </p:sp>
      <p:graphicFrame>
        <p:nvGraphicFramePr>
          <p:cNvPr id="7" name="Diagram 6"/>
          <p:cNvGraphicFramePr/>
          <p:nvPr>
            <p:extLst>
              <p:ext uri="{D42A27DB-BD31-4B8C-83A1-F6EECF244321}">
                <p14:modId xmlns:p14="http://schemas.microsoft.com/office/powerpoint/2010/main" val="3052434071"/>
              </p:ext>
            </p:extLst>
          </p:nvPr>
        </p:nvGraphicFramePr>
        <p:xfrm>
          <a:off x="83703" y="2564718"/>
          <a:ext cx="8980397" cy="4232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2129246" y="245327"/>
            <a:ext cx="6869788"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Οραματικός Στόχος και Στρατηγική</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7"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803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Στόχοι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3020388209"/>
              </p:ext>
            </p:extLst>
          </p:nvPr>
        </p:nvGraphicFramePr>
        <p:xfrm>
          <a:off x="285932" y="1406800"/>
          <a:ext cx="8699096" cy="5252792"/>
        </p:xfrm>
        <a:graphic>
          <a:graphicData uri="http://schemas.openxmlformats.org/drawingml/2006/table">
            <a:tbl>
              <a:tblPr firstRow="1">
                <a:tableStyleId>{5A111915-BE36-4E01-A7E5-04B1672EAD32}</a:tableStyleId>
              </a:tblPr>
              <a:tblGrid>
                <a:gridCol w="3592258"/>
                <a:gridCol w="2398144"/>
                <a:gridCol w="2708694"/>
              </a:tblGrid>
              <a:tr h="699302">
                <a:tc gridSpan="3">
                  <a:txBody>
                    <a:bodyPr/>
                    <a:lstStyle/>
                    <a:p>
                      <a:pPr lvl="0" algn="ctr" rtl="0"/>
                      <a:r>
                        <a:rPr lang="el-GR" sz="1600" u="none" strike="noStrike" dirty="0" smtClean="0">
                          <a:solidFill>
                            <a:schemeClr val="tx1"/>
                          </a:solidFill>
                          <a:effectLst/>
                          <a:latin typeface="Arial" panose="020B0604020202020204" pitchFamily="34" charset="0"/>
                          <a:cs typeface="Arial" panose="020B0604020202020204" pitchFamily="34" charset="0"/>
                        </a:rPr>
                        <a:t>Άξονας</a:t>
                      </a:r>
                      <a:r>
                        <a:rPr lang="el-GR" sz="1600" u="none" strike="noStrike" baseline="0" dirty="0" smtClean="0">
                          <a:solidFill>
                            <a:schemeClr val="tx1"/>
                          </a:solidFill>
                          <a:effectLst/>
                          <a:latin typeface="Arial" panose="020B0604020202020204" pitchFamily="34" charset="0"/>
                          <a:cs typeface="Arial" panose="020B0604020202020204" pitchFamily="34" charset="0"/>
                        </a:rPr>
                        <a:t> </a:t>
                      </a:r>
                      <a:r>
                        <a:rPr lang="en-US" sz="1600" u="none" strike="noStrike" baseline="0" dirty="0" smtClean="0">
                          <a:solidFill>
                            <a:schemeClr val="tx1"/>
                          </a:solidFill>
                          <a:effectLst/>
                          <a:latin typeface="Arial" panose="020B0604020202020204" pitchFamily="34" charset="0"/>
                          <a:cs typeface="Arial" panose="020B0604020202020204" pitchFamily="34" charset="0"/>
                        </a:rPr>
                        <a:t>I</a:t>
                      </a:r>
                      <a:r>
                        <a:rPr lang="el-GR" sz="1600" u="none" strike="noStrike" baseline="0" dirty="0" smtClean="0">
                          <a:solidFill>
                            <a:schemeClr val="tx1"/>
                          </a:solidFill>
                          <a:effectLst/>
                          <a:latin typeface="Arial" panose="020B0604020202020204" pitchFamily="34" charset="0"/>
                          <a:cs typeface="Arial" panose="020B0604020202020204" pitchFamily="34" charset="0"/>
                        </a:rPr>
                        <a:t> : </a:t>
                      </a:r>
                      <a:r>
                        <a:rPr lang="el-GR" sz="1600" u="none" strike="noStrike" kern="1200" dirty="0" smtClean="0">
                          <a:solidFill>
                            <a:schemeClr val="tx1"/>
                          </a:solidFill>
                          <a:effectLst/>
                          <a:latin typeface="Arial" panose="020B0604020202020204" pitchFamily="34" charset="0"/>
                          <a:cs typeface="Arial" panose="020B0604020202020204" pitchFamily="34" charset="0"/>
                        </a:rPr>
                        <a:t>Ανάδειξη ποδηλάτου και πεζής μετακίνησης </a:t>
                      </a:r>
                    </a:p>
                    <a:p>
                      <a:pPr lvl="0" algn="ctr" rtl="0"/>
                      <a:r>
                        <a:rPr lang="el-GR" sz="1600" u="none" strike="noStrike" kern="1200" dirty="0" smtClean="0">
                          <a:solidFill>
                            <a:schemeClr val="tx1"/>
                          </a:solidFill>
                          <a:effectLst/>
                          <a:latin typeface="Arial" panose="020B0604020202020204" pitchFamily="34" charset="0"/>
                          <a:cs typeface="Arial" panose="020B0604020202020204" pitchFamily="34" charset="0"/>
                        </a:rPr>
                        <a:t>ως πρωτεύουσες μορφές αστικής κινητικότητας</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 marR="7200" marT="7200" marB="0" anchor="ctr">
                    <a:solidFill>
                      <a:schemeClr val="accent1"/>
                    </a:solidFill>
                  </a:tcPr>
                </a:tc>
                <a:tc hMerge="1">
                  <a:txBody>
                    <a:bodyPr/>
                    <a:lstStyle/>
                    <a:p>
                      <a:pPr marL="171450" indent="-171450" algn="ctr"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c hMerge="1">
                  <a:txBody>
                    <a:bodyPr/>
                    <a:lstStyle/>
                    <a:p>
                      <a:pPr marL="171450" indent="-171450" algn="l"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r>
              <a:tr h="569532">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Στόχος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Αναδείχθηκε από:</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Συμμορφώνεται με τις στρατηγικές: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r>
              <a:tr h="1289494">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Α) Δημιουργία δικτύου ασφαλών υποδομών και υπηρεσιών μετακίνησης με ποδήλατο στην ευρύτερη περιοχή της Ορεστιάδας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3">
                  <a:txBody>
                    <a:bodyPr/>
                    <a:lstStyle/>
                    <a:p>
                      <a:pPr marL="171450" indent="-171450" algn="l" fontAlgn="ctr">
                        <a:buFont typeface="Arial" panose="020B0604020202020204" pitchFamily="34" charset="0"/>
                        <a:buChar char="•"/>
                      </a:pPr>
                      <a:r>
                        <a:rPr lang="el-GR" sz="1400" u="none" strike="noStrike" dirty="0">
                          <a:solidFill>
                            <a:sysClr val="windowText" lastClr="000000"/>
                          </a:solidFill>
                          <a:effectLst/>
                          <a:latin typeface="Arial" panose="020B0604020202020204" pitchFamily="34" charset="0"/>
                          <a:cs typeface="Arial" panose="020B0604020202020204" pitchFamily="34" charset="0"/>
                        </a:rPr>
                        <a:t>Ελλείψεις που παρατηρήθηκαν στις </a:t>
                      </a: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πρωτογενείς έρευνες</a:t>
                      </a: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Αποτελέσματα </a:t>
                      </a: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Αυτοαξιολόγησης</a:t>
                      </a: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Τοποθετήσεις </a:t>
                      </a:r>
                      <a:r>
                        <a:rPr lang="el-GR" sz="1400" u="none" strike="noStrike" dirty="0">
                          <a:solidFill>
                            <a:sysClr val="windowText" lastClr="000000"/>
                          </a:solidFill>
                          <a:effectLst/>
                          <a:latin typeface="Arial" panose="020B0604020202020204" pitchFamily="34" charset="0"/>
                          <a:cs typeface="Arial" panose="020B0604020202020204" pitchFamily="34" charset="0"/>
                        </a:rPr>
                        <a:t>φορέων</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3">
                  <a:txBody>
                    <a:bodyPr/>
                    <a:lstStyle/>
                    <a:p>
                      <a:pPr marL="171450" indent="-171450" algn="l" fontAlgn="ctr">
                        <a:lnSpc>
                          <a:spcPct val="150000"/>
                        </a:lnSpc>
                        <a:buFont typeface="Arial" panose="020B0604020202020204" pitchFamily="34" charset="0"/>
                        <a:buChar char="•"/>
                      </a:pP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Horizon</a:t>
                      </a:r>
                      <a:r>
                        <a:rPr lang="el-GR" sz="1400" u="none" strike="noStrike" dirty="0" smtClean="0">
                          <a:solidFill>
                            <a:sysClr val="windowText" lastClr="000000"/>
                          </a:solidFill>
                          <a:effectLst/>
                          <a:latin typeface="Arial" panose="020B0604020202020204" pitchFamily="34" charset="0"/>
                          <a:cs typeface="Arial" panose="020B0604020202020204" pitchFamily="34" charset="0"/>
                        </a:rPr>
                        <a:t> 2020</a:t>
                      </a:r>
                    </a:p>
                    <a:p>
                      <a:pPr marL="171450" indent="-171450" algn="l" fontAlgn="ctr">
                        <a:lnSpc>
                          <a:spcPct val="150000"/>
                        </a:lnSpc>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ΠΕΠ Ανατολικής Μακεδονίας και Θράκης [2014]</a:t>
                      </a:r>
                    </a:p>
                    <a:p>
                      <a:pPr marL="171450" indent="-171450" algn="l" fontAlgn="ctr">
                        <a:lnSpc>
                          <a:spcPct val="150000"/>
                        </a:lnSpc>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Πράσινη Βίβλος των Μεταφορών [2007]</a:t>
                      </a:r>
                    </a:p>
                    <a:p>
                      <a:pPr marL="171450" indent="-171450" algn="l" fontAlgn="ctr">
                        <a:lnSpc>
                          <a:spcPct val="150000"/>
                        </a:lnSpc>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Επιχειρησιακό Πρόγραμμα «ΥΠΟΔΟΜΕΣ – ΜΕΤΑΦΟΡΕΣ - ΠΕΡΙΒΑΛΛΟΝ» [2014]</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r h="1404970">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Β) Προώθηση της αθλητικής ποδηλασίας και ανάπτυξη υπεύθυνων χρηστών ποδηλάτου</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endParaRPr lang="en-US"/>
                    </a:p>
                  </a:txBody>
                  <a:tcPr/>
                </a:tc>
                <a:tc vMerge="1">
                  <a:txBody>
                    <a:bodyPr/>
                    <a:lstStyle/>
                    <a:p>
                      <a:endParaRPr lang="en-US"/>
                    </a:p>
                  </a:txBody>
                  <a:tcPr/>
                </a:tc>
              </a:tr>
              <a:tr h="1289494">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Γ) Εξασφάλιση ολοκληρωμένου, ενιαίου και ασφαλούς δικτύου πεζής μετακίνησης για όλους τους χρήστες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p14="http://schemas.microsoft.com/office/powerpoint/2010/main" val="3385432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Στόχοι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801815590"/>
              </p:ext>
            </p:extLst>
          </p:nvPr>
        </p:nvGraphicFramePr>
        <p:xfrm>
          <a:off x="220617" y="1217028"/>
          <a:ext cx="8699096" cy="2411216"/>
        </p:xfrm>
        <a:graphic>
          <a:graphicData uri="http://schemas.openxmlformats.org/drawingml/2006/table">
            <a:tbl>
              <a:tblPr firstRow="1">
                <a:tableStyleId>{5A111915-BE36-4E01-A7E5-04B1672EAD32}</a:tableStyleId>
              </a:tblPr>
              <a:tblGrid>
                <a:gridCol w="3074674"/>
                <a:gridCol w="2743200"/>
                <a:gridCol w="2881222"/>
              </a:tblGrid>
              <a:tr h="457200">
                <a:tc gridSpan="3">
                  <a:txBody>
                    <a:bodyPr/>
                    <a:lstStyle/>
                    <a:p>
                      <a:pPr lvl="0" algn="ctr" rtl="0"/>
                      <a:r>
                        <a:rPr lang="el-GR" sz="1600" u="none" strike="noStrike" dirty="0" smtClean="0">
                          <a:solidFill>
                            <a:schemeClr val="tx1"/>
                          </a:solidFill>
                          <a:effectLst/>
                          <a:latin typeface="Arial" panose="020B0604020202020204" pitchFamily="34" charset="0"/>
                          <a:cs typeface="Arial" panose="020B0604020202020204" pitchFamily="34" charset="0"/>
                        </a:rPr>
                        <a:t>Άξονας</a:t>
                      </a:r>
                      <a:r>
                        <a:rPr lang="el-GR" sz="1600" u="none" strike="noStrike" baseline="0" dirty="0" smtClean="0">
                          <a:solidFill>
                            <a:schemeClr val="tx1"/>
                          </a:solidFill>
                          <a:effectLst/>
                          <a:latin typeface="Arial" panose="020B0604020202020204" pitchFamily="34" charset="0"/>
                          <a:cs typeface="Arial" panose="020B0604020202020204" pitchFamily="34" charset="0"/>
                        </a:rPr>
                        <a:t> </a:t>
                      </a:r>
                      <a:r>
                        <a:rPr lang="en-US" sz="1600" u="none" strike="noStrike" baseline="0" dirty="0" smtClean="0">
                          <a:solidFill>
                            <a:schemeClr val="tx1"/>
                          </a:solidFill>
                          <a:effectLst/>
                          <a:latin typeface="Arial" panose="020B0604020202020204" pitchFamily="34" charset="0"/>
                          <a:cs typeface="Arial" panose="020B0604020202020204" pitchFamily="34" charset="0"/>
                        </a:rPr>
                        <a:t>II</a:t>
                      </a:r>
                      <a:r>
                        <a:rPr lang="el-GR" sz="1600" u="none" strike="noStrike" baseline="0" dirty="0" smtClean="0">
                          <a:solidFill>
                            <a:schemeClr val="tx1"/>
                          </a:solidFill>
                          <a:effectLst/>
                          <a:latin typeface="Arial" panose="020B0604020202020204" pitchFamily="34" charset="0"/>
                          <a:cs typeface="Arial" panose="020B0604020202020204" pitchFamily="34" charset="0"/>
                        </a:rPr>
                        <a:t> : </a:t>
                      </a:r>
                      <a:r>
                        <a:rPr lang="el-GR" sz="1600" b="1" u="none" strike="noStrike" kern="1200" dirty="0" smtClean="0">
                          <a:solidFill>
                            <a:schemeClr val="tx1"/>
                          </a:solidFill>
                          <a:effectLst/>
                          <a:latin typeface="Arial" panose="020B0604020202020204" pitchFamily="34" charset="0"/>
                          <a:ea typeface="+mn-ea"/>
                          <a:cs typeface="Arial" panose="020B0604020202020204" pitchFamily="34" charset="0"/>
                        </a:rPr>
                        <a:t>Προώθηση της Ηλεκτροκίνησης</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 marR="7200" marT="7200" marB="0" anchor="ctr">
                    <a:solidFill>
                      <a:schemeClr val="accent6">
                        <a:lumMod val="75000"/>
                      </a:schemeClr>
                    </a:solidFill>
                  </a:tcPr>
                </a:tc>
                <a:tc hMerge="1">
                  <a:txBody>
                    <a:bodyPr/>
                    <a:lstStyle/>
                    <a:p>
                      <a:pPr marL="171450" indent="-171450" algn="ctr"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c hMerge="1">
                  <a:txBody>
                    <a:bodyPr/>
                    <a:lstStyle/>
                    <a:p>
                      <a:pPr marL="171450" indent="-171450" algn="l"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r>
              <a:tr h="244400">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Στόχος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Αναδείχθηκε από:</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Συμμορφώνεται με τις στρατηγικές: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r>
              <a:tr h="1709616">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Δ) Ανάπτυξη ευνοϊκού περιβάλλοντος για την χρήση ηλεκτροκίνητων οχημάτων</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a:txBody>
                    <a:bodyPr/>
                    <a:lstStyle/>
                    <a:p>
                      <a:pPr marL="171450" indent="-171450" algn="l" fontAlgn="ctr">
                        <a:buFont typeface="Arial" panose="020B0604020202020204" pitchFamily="34" charset="0"/>
                        <a:buChar char="•"/>
                      </a:pPr>
                      <a:r>
                        <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rPr>
                        <a:t>Τοποθετήσεις </a:t>
                      </a:r>
                      <a:r>
                        <a:rPr lang="el-GR" sz="1400" b="0" i="0" u="none" strike="noStrike" kern="1200" dirty="0">
                          <a:solidFill>
                            <a:sysClr val="windowText" lastClr="000000"/>
                          </a:solidFill>
                          <a:effectLst/>
                          <a:latin typeface="Arial" panose="020B0604020202020204" pitchFamily="34" charset="0"/>
                          <a:ea typeface="+mn-ea"/>
                          <a:cs typeface="Arial" panose="020B0604020202020204" pitchFamily="34" charset="0"/>
                        </a:rPr>
                        <a:t>φορέων</a:t>
                      </a:r>
                    </a:p>
                  </a:txBody>
                  <a:tcPr marL="0" marR="0" marT="0" marB="0" anchor="ctr">
                    <a:solidFill>
                      <a:schemeClr val="tx1">
                        <a:lumMod val="95000"/>
                      </a:schemeClr>
                    </a:solidFill>
                  </a:tcPr>
                </a:tc>
                <a:tc>
                  <a:txBody>
                    <a:bodyPr/>
                    <a:lstStyle/>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Λευκή Βίβλος των Μεταφορών [2011]</a:t>
                      </a:r>
                    </a:p>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Πρόγραμμα HORIZON 2020</a:t>
                      </a:r>
                    </a:p>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Επιχειρησιακό Πρόγραμμα «ΥΠΟΔΟΜΕΣ</a:t>
                      </a:r>
                      <a:r>
                        <a:rPr lang="el-GR" sz="1400" b="0" i="0" u="none" strike="noStrike" baseline="0" dirty="0" smtClean="0">
                          <a:solidFill>
                            <a:sysClr val="windowText" lastClr="000000"/>
                          </a:solidFill>
                          <a:effectLst/>
                          <a:latin typeface="Arial" panose="020B0604020202020204" pitchFamily="34" charset="0"/>
                          <a:cs typeface="Arial" panose="020B0604020202020204" pitchFamily="34" charset="0"/>
                        </a:rPr>
                        <a:t> - </a:t>
                      </a: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ΜΕΤΑΦΟΡΕΣ - ΠΕΡΙΒΑΛΛΟΝ» [2014]</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98673322"/>
              </p:ext>
            </p:extLst>
          </p:nvPr>
        </p:nvGraphicFramePr>
        <p:xfrm>
          <a:off x="207554" y="3760870"/>
          <a:ext cx="8699096" cy="2922659"/>
        </p:xfrm>
        <a:graphic>
          <a:graphicData uri="http://schemas.openxmlformats.org/drawingml/2006/table">
            <a:tbl>
              <a:tblPr firstRow="1">
                <a:tableStyleId>{5A111915-BE36-4E01-A7E5-04B1672EAD32}</a:tableStyleId>
              </a:tblPr>
              <a:tblGrid>
                <a:gridCol w="3074674"/>
                <a:gridCol w="2743200"/>
                <a:gridCol w="2881222"/>
              </a:tblGrid>
              <a:tr h="457200">
                <a:tc gridSpan="3">
                  <a:txBody>
                    <a:bodyPr/>
                    <a:lstStyle/>
                    <a:p>
                      <a:pPr lvl="0" algn="ctr" rtl="0"/>
                      <a:r>
                        <a:rPr lang="el-GR" sz="1600" u="none" strike="noStrike" dirty="0" smtClean="0">
                          <a:solidFill>
                            <a:schemeClr val="tx1"/>
                          </a:solidFill>
                          <a:effectLst/>
                          <a:latin typeface="Arial" panose="020B0604020202020204" pitchFamily="34" charset="0"/>
                          <a:cs typeface="Arial" panose="020B0604020202020204" pitchFamily="34" charset="0"/>
                        </a:rPr>
                        <a:t>Άξονας</a:t>
                      </a:r>
                      <a:r>
                        <a:rPr lang="el-GR" sz="1600" u="none" strike="noStrike" baseline="0" dirty="0" smtClean="0">
                          <a:solidFill>
                            <a:schemeClr val="tx1"/>
                          </a:solidFill>
                          <a:effectLst/>
                          <a:latin typeface="Arial" panose="020B0604020202020204" pitchFamily="34" charset="0"/>
                          <a:cs typeface="Arial" panose="020B0604020202020204" pitchFamily="34" charset="0"/>
                        </a:rPr>
                        <a:t> </a:t>
                      </a:r>
                      <a:r>
                        <a:rPr lang="en-US" sz="1600" u="none" strike="noStrike" baseline="0" dirty="0" smtClean="0">
                          <a:solidFill>
                            <a:schemeClr val="tx1"/>
                          </a:solidFill>
                          <a:effectLst/>
                          <a:latin typeface="Arial" panose="020B0604020202020204" pitchFamily="34" charset="0"/>
                          <a:cs typeface="Arial" panose="020B0604020202020204" pitchFamily="34" charset="0"/>
                        </a:rPr>
                        <a:t>III</a:t>
                      </a:r>
                      <a:r>
                        <a:rPr lang="el-GR" sz="1600" u="none" strike="noStrike" baseline="0" dirty="0" smtClean="0">
                          <a:solidFill>
                            <a:schemeClr val="tx1"/>
                          </a:solidFill>
                          <a:effectLst/>
                          <a:latin typeface="Arial" panose="020B0604020202020204" pitchFamily="34" charset="0"/>
                          <a:cs typeface="Arial" panose="020B0604020202020204" pitchFamily="34" charset="0"/>
                        </a:rPr>
                        <a:t> : </a:t>
                      </a:r>
                      <a:r>
                        <a:rPr lang="el-GR" sz="1600" b="1" u="none" strike="noStrike" kern="1200" dirty="0" smtClean="0">
                          <a:solidFill>
                            <a:schemeClr val="tx1"/>
                          </a:solidFill>
                          <a:effectLst/>
                          <a:latin typeface="Arial" panose="020B0604020202020204" pitchFamily="34" charset="0"/>
                          <a:ea typeface="+mn-ea"/>
                          <a:cs typeface="Arial" panose="020B0604020202020204" pitchFamily="34" charset="0"/>
                        </a:rPr>
                        <a:t>Βελτίωση Ποιότητας Εξυπηρέτησης Δημοσίων Συγκοινωνιών</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 marR="7200" marT="7200" marB="0" anchor="ctr">
                    <a:solidFill>
                      <a:schemeClr val="accent3">
                        <a:lumMod val="75000"/>
                      </a:schemeClr>
                    </a:solidFill>
                  </a:tcPr>
                </a:tc>
                <a:tc hMerge="1">
                  <a:txBody>
                    <a:bodyPr/>
                    <a:lstStyle/>
                    <a:p>
                      <a:pPr marL="171450" indent="-171450" algn="ctr"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c hMerge="1">
                  <a:txBody>
                    <a:bodyPr/>
                    <a:lstStyle/>
                    <a:p>
                      <a:pPr marL="171450" indent="-171450" algn="l"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r>
              <a:tr h="324659">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Στόχος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Αναδείχθηκε από:</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Συμμορφώνεται με τις στρατηγικές: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r>
              <a:tr h="1466784">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Ε) Αναδιάρθρωση και αναβάθμιση της αστικής, </a:t>
                      </a: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περιαστικής</a:t>
                      </a:r>
                      <a:r>
                        <a:rPr lang="el-GR" sz="1400" u="none" strike="noStrike" dirty="0" smtClean="0">
                          <a:solidFill>
                            <a:sysClr val="windowText" lastClr="000000"/>
                          </a:solidFill>
                          <a:effectLst/>
                          <a:latin typeface="Arial" panose="020B0604020202020204" pitchFamily="34" charset="0"/>
                          <a:cs typeface="Arial" panose="020B0604020202020204" pitchFamily="34" charset="0"/>
                        </a:rPr>
                        <a:t> και υπεραστικής συγκοινωνίας </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a:txBody>
                    <a:bodyPr/>
                    <a:lstStyle/>
                    <a:p>
                      <a:pPr marL="171450" indent="-171450" algn="l" fontAlgn="ctr">
                        <a:buFont typeface="Arial" panose="020B0604020202020204" pitchFamily="34" charset="0"/>
                        <a:buChar char="•"/>
                      </a:pPr>
                      <a:r>
                        <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rPr>
                        <a:t>Ελλείψεις που παρατηρήθηκαν στις πρωτογενείς έρευνες</a:t>
                      </a:r>
                    </a:p>
                    <a:p>
                      <a:pPr marL="171450" indent="-171450" algn="l" fontAlgn="ctr">
                        <a:buFont typeface="Arial" panose="020B0604020202020204" pitchFamily="34" charset="0"/>
                        <a:buChar char="•"/>
                      </a:pPr>
                      <a:r>
                        <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rPr>
                        <a:t>Αποτελέσματα </a:t>
                      </a:r>
                      <a:r>
                        <a:rPr lang="el-GR" sz="1400" b="0" i="0" u="none" strike="noStrike" kern="1200" dirty="0" err="1" smtClean="0">
                          <a:solidFill>
                            <a:sysClr val="windowText" lastClr="000000"/>
                          </a:solidFill>
                          <a:effectLst/>
                          <a:latin typeface="Arial" panose="020B0604020202020204" pitchFamily="34" charset="0"/>
                          <a:ea typeface="+mn-ea"/>
                          <a:cs typeface="Arial" panose="020B0604020202020204" pitchFamily="34" charset="0"/>
                        </a:rPr>
                        <a:t>Αυτοαξιολόγησης</a:t>
                      </a:r>
                      <a:endPar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endParaRPr>
                    </a:p>
                    <a:p>
                      <a:pPr marL="171450" indent="-171450" algn="l" fontAlgn="ctr">
                        <a:buFont typeface="Arial" panose="020B0604020202020204" pitchFamily="34" charset="0"/>
                        <a:buChar char="•"/>
                      </a:pPr>
                      <a:r>
                        <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rPr>
                        <a:t>Τοποθετήσεις φορέων</a:t>
                      </a:r>
                      <a:endParaRPr lang="el-GR" sz="1400" b="0" i="0" u="none" strike="noStrike" kern="1200" dirty="0">
                        <a:solidFill>
                          <a:sysClr val="windowText" lastClr="000000"/>
                        </a:solidFill>
                        <a:effectLst/>
                        <a:latin typeface="Arial" panose="020B0604020202020204" pitchFamily="34" charset="0"/>
                        <a:ea typeface="+mn-ea"/>
                        <a:cs typeface="Arial" panose="020B0604020202020204" pitchFamily="34" charset="0"/>
                      </a:endParaRPr>
                    </a:p>
                  </a:txBody>
                  <a:tcPr marL="0" marR="0" marT="0" marB="0" anchor="ctr">
                    <a:solidFill>
                      <a:schemeClr val="tx1">
                        <a:lumMod val="95000"/>
                      </a:schemeClr>
                    </a:solidFill>
                  </a:tcPr>
                </a:tc>
                <a:tc>
                  <a:txBody>
                    <a:bodyPr/>
                    <a:lstStyle/>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Λευκή Βίβλος των Μεταφορών [2011]</a:t>
                      </a:r>
                    </a:p>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Πράσινη Βίβλος των Μεταφορών [2007]</a:t>
                      </a:r>
                    </a:p>
                    <a:p>
                      <a:pPr marL="171450" indent="-171450" algn="l" fontAlgn="ctr">
                        <a:buFont typeface="Arial" panose="020B0604020202020204" pitchFamily="34" charset="0"/>
                        <a:buChar char="•"/>
                      </a:pP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Διεθνής διάσκεψη της Βιέννης</a:t>
                      </a:r>
                      <a:r>
                        <a:rPr lang="en-US" sz="1400" b="0" i="0" u="none" strike="noStrike" baseline="0" dirty="0" smtClean="0">
                          <a:solidFill>
                            <a:sysClr val="windowText" lastClr="000000"/>
                          </a:solidFill>
                          <a:effectLst/>
                          <a:latin typeface="Arial" panose="020B0604020202020204" pitchFamily="34" charset="0"/>
                          <a:cs typeface="Arial" panose="020B0604020202020204" pitchFamily="34" charset="0"/>
                        </a:rPr>
                        <a:t> </a:t>
                      </a: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[2009] </a:t>
                      </a:r>
                      <a:endParaRPr lang="en-US" sz="1400" b="0" i="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b="0" i="0" u="none" strike="noStrike" kern="1200" dirty="0" smtClean="0">
                          <a:solidFill>
                            <a:sysClr val="windowText" lastClr="000000"/>
                          </a:solidFill>
                          <a:effectLst/>
                          <a:latin typeface="Arial" panose="020B0604020202020204" pitchFamily="34" charset="0"/>
                          <a:ea typeface="+mn-ea"/>
                          <a:cs typeface="Arial" panose="020B0604020202020204" pitchFamily="34" charset="0"/>
                        </a:rPr>
                        <a:t>Επιχειρησιακό Πρόγραμμα «ΥΠΟΔΟΜΕΣ - ΜΕΤΑΦΟΡΕΣ - ΠΕΡΙΒΑΛΛΟΝ» [2014]</a:t>
                      </a:r>
                    </a:p>
                    <a:p>
                      <a:pPr marL="171450" indent="-171450" algn="l" fontAlgn="ctr">
                        <a:buFont typeface="Arial" panose="020B0604020202020204" pitchFamily="34" charset="0"/>
                        <a:buChar char="•"/>
                      </a:pP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bl>
          </a:graphicData>
        </a:graphic>
      </p:graphicFrame>
    </p:spTree>
    <p:extLst>
      <p:ext uri="{BB962C8B-B14F-4D97-AF65-F5344CB8AC3E}">
        <p14:creationId xmlns:p14="http://schemas.microsoft.com/office/powerpoint/2010/main" val="4191899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Στόχοι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2910944721"/>
              </p:ext>
            </p:extLst>
          </p:nvPr>
        </p:nvGraphicFramePr>
        <p:xfrm>
          <a:off x="220617" y="1898505"/>
          <a:ext cx="8699096" cy="3963298"/>
        </p:xfrm>
        <a:graphic>
          <a:graphicData uri="http://schemas.openxmlformats.org/drawingml/2006/table">
            <a:tbl>
              <a:tblPr firstRow="1">
                <a:tableStyleId>{5A111915-BE36-4E01-A7E5-04B1672EAD32}</a:tableStyleId>
              </a:tblPr>
              <a:tblGrid>
                <a:gridCol w="3592258"/>
                <a:gridCol w="2398144"/>
                <a:gridCol w="2708694"/>
              </a:tblGrid>
              <a:tr h="699302">
                <a:tc gridSpan="3">
                  <a:txBody>
                    <a:bodyPr/>
                    <a:lstStyle/>
                    <a:p>
                      <a:pPr lvl="0" algn="ctr" rtl="0"/>
                      <a:r>
                        <a:rPr lang="el-GR" sz="1600" u="none" strike="noStrike" dirty="0" smtClean="0">
                          <a:solidFill>
                            <a:schemeClr val="tx1"/>
                          </a:solidFill>
                          <a:effectLst/>
                          <a:latin typeface="Arial" panose="020B0604020202020204" pitchFamily="34" charset="0"/>
                          <a:cs typeface="Arial" panose="020B0604020202020204" pitchFamily="34" charset="0"/>
                        </a:rPr>
                        <a:t>Άξονας</a:t>
                      </a:r>
                      <a:r>
                        <a:rPr lang="el-GR" sz="1600" u="none" strike="noStrike" baseline="0" dirty="0" smtClean="0">
                          <a:solidFill>
                            <a:schemeClr val="tx1"/>
                          </a:solidFill>
                          <a:effectLst/>
                          <a:latin typeface="Arial" panose="020B0604020202020204" pitchFamily="34" charset="0"/>
                          <a:cs typeface="Arial" panose="020B0604020202020204" pitchFamily="34" charset="0"/>
                        </a:rPr>
                        <a:t> </a:t>
                      </a:r>
                      <a:r>
                        <a:rPr lang="en-US" sz="1600" u="none" strike="noStrike" baseline="0" dirty="0" smtClean="0">
                          <a:solidFill>
                            <a:schemeClr val="tx1"/>
                          </a:solidFill>
                          <a:effectLst/>
                          <a:latin typeface="Arial" panose="020B0604020202020204" pitchFamily="34" charset="0"/>
                          <a:cs typeface="Arial" panose="020B0604020202020204" pitchFamily="34" charset="0"/>
                        </a:rPr>
                        <a:t>IV</a:t>
                      </a:r>
                      <a:r>
                        <a:rPr lang="el-GR" sz="1600" u="none" strike="noStrike" baseline="0" dirty="0" smtClean="0">
                          <a:solidFill>
                            <a:schemeClr val="tx1"/>
                          </a:solidFill>
                          <a:effectLst/>
                          <a:latin typeface="Arial" panose="020B0604020202020204" pitchFamily="34" charset="0"/>
                          <a:cs typeface="Arial" panose="020B0604020202020204" pitchFamily="34" charset="0"/>
                        </a:rPr>
                        <a:t> : </a:t>
                      </a:r>
                      <a:r>
                        <a:rPr lang="el-GR" sz="1600" u="none" strike="noStrike" kern="1200" dirty="0" smtClean="0">
                          <a:solidFill>
                            <a:schemeClr val="tx1"/>
                          </a:solidFill>
                          <a:effectLst/>
                          <a:latin typeface="Arial" panose="020B0604020202020204" pitchFamily="34" charset="0"/>
                          <a:cs typeface="Arial" panose="020B0604020202020204" pitchFamily="34" charset="0"/>
                        </a:rPr>
                        <a:t>Οργάνωση Μηχανοκίνητης Κυκλοφορίας</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 marR="7200" marT="7200" marB="0" anchor="ctr">
                    <a:solidFill>
                      <a:schemeClr val="accent2">
                        <a:lumMod val="75000"/>
                      </a:schemeClr>
                    </a:solidFill>
                  </a:tcPr>
                </a:tc>
                <a:tc hMerge="1">
                  <a:txBody>
                    <a:bodyPr/>
                    <a:lstStyle/>
                    <a:p>
                      <a:pPr marL="171450" indent="-171450" algn="ctr"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c hMerge="1">
                  <a:txBody>
                    <a:bodyPr/>
                    <a:lstStyle/>
                    <a:p>
                      <a:pPr marL="171450" indent="-171450" algn="l"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r>
              <a:tr h="569532">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Στόχος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Αναδείχθηκε από:</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Συμμορφώνεται με τις στρατηγικές: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r>
              <a:tr h="1289494">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ΣΤ) Άρση κυκλοφοριακής συμφόρησης, παράνομων </a:t>
                      </a: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οδηγικών</a:t>
                      </a:r>
                      <a:r>
                        <a:rPr lang="el-GR" sz="1400" u="none" strike="noStrike" dirty="0" smtClean="0">
                          <a:solidFill>
                            <a:sysClr val="windowText" lastClr="000000"/>
                          </a:solidFill>
                          <a:effectLst/>
                          <a:latin typeface="Arial" panose="020B0604020202020204" pitchFamily="34" charset="0"/>
                          <a:cs typeface="Arial" panose="020B0604020202020204" pitchFamily="34" charset="0"/>
                        </a:rPr>
                        <a:t> συμπεριφορών και βελτίωση οδικής ασφάλειας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2">
                  <a:txBody>
                    <a:bodyPr/>
                    <a:lstStyle/>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Τοποθετήσεις φορέων</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Προβλήματα που εντοπίστηκαν στην πρωτογενή έρευνα</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2">
                  <a:txBody>
                    <a:bodyPr/>
                    <a:lstStyle/>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Λευκή Βίβλος των Μεταφορών [2011]</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Πρόγραμμα HORIZON 2020</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r h="1404970">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Ζ) Διαχείριση κυκλοφορίας εμπορευματικών και άλλων </a:t>
                      </a: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βαρέων</a:t>
                      </a:r>
                      <a:r>
                        <a:rPr lang="el-GR" sz="1400" u="none" strike="noStrike" dirty="0" smtClean="0">
                          <a:solidFill>
                            <a:sysClr val="windowText" lastClr="000000"/>
                          </a:solidFill>
                          <a:effectLst/>
                          <a:latin typeface="Arial" panose="020B0604020202020204" pitchFamily="34" charset="0"/>
                          <a:cs typeface="Arial" panose="020B0604020202020204" pitchFamily="34" charset="0"/>
                        </a:rPr>
                        <a:t> οχημάτων</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endParaRPr lang="en-US"/>
                    </a:p>
                  </a:txBody>
                  <a:tcPr/>
                </a:tc>
                <a:tc vMerge="1">
                  <a:txBody>
                    <a:bodyPr/>
                    <a:lstStyle/>
                    <a:p>
                      <a:endParaRPr lang="en-US"/>
                    </a:p>
                  </a:txBody>
                  <a:tcPr/>
                </a:tc>
              </a:tr>
            </a:tbl>
          </a:graphicData>
        </a:graphic>
      </p:graphicFrame>
    </p:spTree>
    <p:extLst>
      <p:ext uri="{BB962C8B-B14F-4D97-AF65-F5344CB8AC3E}">
        <p14:creationId xmlns:p14="http://schemas.microsoft.com/office/powerpoint/2010/main" val="1277610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Στόχοι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3766459122"/>
              </p:ext>
            </p:extLst>
          </p:nvPr>
        </p:nvGraphicFramePr>
        <p:xfrm>
          <a:off x="220617" y="1665580"/>
          <a:ext cx="8699096" cy="4843649"/>
        </p:xfrm>
        <a:graphic>
          <a:graphicData uri="http://schemas.openxmlformats.org/drawingml/2006/table">
            <a:tbl>
              <a:tblPr firstRow="1">
                <a:tableStyleId>{5A111915-BE36-4E01-A7E5-04B1672EAD32}</a:tableStyleId>
              </a:tblPr>
              <a:tblGrid>
                <a:gridCol w="3747534"/>
                <a:gridCol w="2242868"/>
                <a:gridCol w="2708694"/>
              </a:tblGrid>
              <a:tr h="653676">
                <a:tc gridSpan="3">
                  <a:txBody>
                    <a:bodyPr/>
                    <a:lstStyle/>
                    <a:p>
                      <a:pPr lvl="0" algn="ctr" rtl="0"/>
                      <a:r>
                        <a:rPr lang="el-GR" sz="1600" u="none" strike="noStrike" dirty="0" smtClean="0">
                          <a:solidFill>
                            <a:schemeClr val="tx1"/>
                          </a:solidFill>
                          <a:effectLst/>
                          <a:latin typeface="Arial" panose="020B0604020202020204" pitchFamily="34" charset="0"/>
                          <a:cs typeface="Arial" panose="020B0604020202020204" pitchFamily="34" charset="0"/>
                        </a:rPr>
                        <a:t>Άξονας</a:t>
                      </a:r>
                      <a:r>
                        <a:rPr lang="el-GR" sz="1600" u="none" strike="noStrike" baseline="0" dirty="0" smtClean="0">
                          <a:solidFill>
                            <a:schemeClr val="tx1"/>
                          </a:solidFill>
                          <a:effectLst/>
                          <a:latin typeface="Arial" panose="020B0604020202020204" pitchFamily="34" charset="0"/>
                          <a:cs typeface="Arial" panose="020B0604020202020204" pitchFamily="34" charset="0"/>
                        </a:rPr>
                        <a:t> </a:t>
                      </a:r>
                      <a:r>
                        <a:rPr lang="en-US" sz="1600" u="none" strike="noStrike" baseline="0" dirty="0" smtClean="0">
                          <a:solidFill>
                            <a:schemeClr val="tx1"/>
                          </a:solidFill>
                          <a:effectLst/>
                          <a:latin typeface="Arial" panose="020B0604020202020204" pitchFamily="34" charset="0"/>
                          <a:cs typeface="Arial" panose="020B0604020202020204" pitchFamily="34" charset="0"/>
                        </a:rPr>
                        <a:t>V</a:t>
                      </a:r>
                      <a:r>
                        <a:rPr lang="el-GR" sz="1600" u="none" strike="noStrike" baseline="0" dirty="0" smtClean="0">
                          <a:solidFill>
                            <a:schemeClr val="tx1"/>
                          </a:solidFill>
                          <a:effectLst/>
                          <a:latin typeface="Arial" panose="020B0604020202020204" pitchFamily="34" charset="0"/>
                          <a:cs typeface="Arial" panose="020B0604020202020204" pitchFamily="34" charset="0"/>
                        </a:rPr>
                        <a:t> : </a:t>
                      </a:r>
                      <a:r>
                        <a:rPr lang="el-GR" sz="1600" u="none" strike="noStrike" kern="1200" dirty="0" smtClean="0">
                          <a:solidFill>
                            <a:schemeClr val="tx1"/>
                          </a:solidFill>
                          <a:effectLst/>
                          <a:latin typeface="Arial" panose="020B0604020202020204" pitchFamily="34" charset="0"/>
                          <a:cs typeface="Arial" panose="020B0604020202020204" pitchFamily="34" charset="0"/>
                        </a:rPr>
                        <a:t>Αναβάθμιση της εικόνας της πόλης και της καθημερινότητας</a:t>
                      </a:r>
                      <a:r>
                        <a:rPr lang="el-GR" sz="1600" u="none" strike="noStrike" kern="1200" baseline="0" dirty="0" smtClean="0">
                          <a:solidFill>
                            <a:schemeClr val="tx1"/>
                          </a:solidFill>
                          <a:effectLst/>
                          <a:latin typeface="Arial" panose="020B0604020202020204" pitchFamily="34" charset="0"/>
                          <a:cs typeface="Arial" panose="020B0604020202020204" pitchFamily="34" charset="0"/>
                        </a:rPr>
                        <a:t> </a:t>
                      </a:r>
                      <a:r>
                        <a:rPr lang="el-GR" sz="1600" u="none" strike="noStrike" kern="1200" dirty="0" smtClean="0">
                          <a:solidFill>
                            <a:schemeClr val="tx1"/>
                          </a:solidFill>
                          <a:effectLst/>
                          <a:latin typeface="Arial" panose="020B0604020202020204" pitchFamily="34" charset="0"/>
                          <a:cs typeface="Arial" panose="020B0604020202020204" pitchFamily="34" charset="0"/>
                        </a:rPr>
                        <a:t>των πολιτών της</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 marR="7200" marT="7200" marB="0" anchor="ctr">
                    <a:solidFill>
                      <a:schemeClr val="tx2">
                        <a:lumMod val="50000"/>
                      </a:schemeClr>
                    </a:solidFill>
                  </a:tcPr>
                </a:tc>
                <a:tc hMerge="1">
                  <a:txBody>
                    <a:bodyPr/>
                    <a:lstStyle/>
                    <a:p>
                      <a:pPr marL="171450" indent="-171450" algn="ctr"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c hMerge="1">
                  <a:txBody>
                    <a:bodyPr/>
                    <a:lstStyle/>
                    <a:p>
                      <a:pPr marL="171450" indent="-171450" algn="l" fontAlgn="ctr">
                        <a:buFont typeface="Arial" panose="020B0604020202020204" pitchFamily="34" charset="0"/>
                        <a:buChar char="•"/>
                      </a:pPr>
                      <a:endParaRPr lang="el-GR" sz="1000" b="0" i="0" u="none" strike="noStrike" dirty="0">
                        <a:solidFill>
                          <a:sysClr val="windowText" lastClr="000000"/>
                        </a:solidFill>
                        <a:effectLst/>
                        <a:latin typeface="Arial" panose="020B0604020202020204" pitchFamily="34" charset="0"/>
                      </a:endParaRPr>
                    </a:p>
                  </a:txBody>
                  <a:tcPr marL="7200" marR="7200" marT="7200" marB="0" anchor="ctr"/>
                </a:tc>
              </a:tr>
              <a:tr h="532373">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Στόχος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Αναδείχθηκε από:</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c>
                  <a:txBody>
                    <a:bodyPr/>
                    <a:lstStyle/>
                    <a:p>
                      <a:pPr algn="ctr" fontAlgn="ctr"/>
                      <a:r>
                        <a:rPr lang="el-GR" sz="1200" b="1" u="none" strike="noStrike" dirty="0">
                          <a:solidFill>
                            <a:sysClr val="windowText" lastClr="000000"/>
                          </a:solidFill>
                          <a:effectLst/>
                          <a:latin typeface="Arial" panose="020B0604020202020204" pitchFamily="34" charset="0"/>
                          <a:cs typeface="Arial" panose="020B0604020202020204" pitchFamily="34" charset="0"/>
                        </a:rPr>
                        <a:t>Συμμορφώνεται με τις στρατηγικές:</a:t>
                      </a:r>
                      <a:endParaRPr lang="el-GR" sz="1200" b="1" i="0" u="none" strike="noStrike" dirty="0">
                        <a:solidFill>
                          <a:sysClr val="windowText" lastClr="000000"/>
                        </a:solidFill>
                        <a:effectLst/>
                        <a:latin typeface="Arial" panose="020B0604020202020204" pitchFamily="34" charset="0"/>
                        <a:cs typeface="Arial" panose="020B0604020202020204" pitchFamily="34" charset="0"/>
                      </a:endParaRPr>
                    </a:p>
                  </a:txBody>
                  <a:tcPr marL="7620" marR="7620" marT="7620" marB="0" anchor="ctr">
                    <a:solidFill>
                      <a:schemeClr val="tx1">
                        <a:lumMod val="95000"/>
                      </a:schemeClr>
                    </a:solidFill>
                  </a:tcPr>
                </a:tc>
              </a:tr>
              <a:tr h="914400">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Η) Ανάπτυξη ελκυστικού περιβάλλοντος προς προώθηση των ήπιων μορφών κινητικότητας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4">
                  <a:txBody>
                    <a:bodyPr/>
                    <a:lstStyle/>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Ελλείψεις που παρατηρήθηκαν στις πρωτογενής έρευνες</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Αποτελέσματα </a:t>
                      </a:r>
                      <a:r>
                        <a:rPr lang="el-GR" sz="1400" u="none" strike="noStrike" dirty="0" err="1" smtClean="0">
                          <a:solidFill>
                            <a:sysClr val="windowText" lastClr="000000"/>
                          </a:solidFill>
                          <a:effectLst/>
                          <a:latin typeface="Arial" panose="020B0604020202020204" pitchFamily="34" charset="0"/>
                          <a:cs typeface="Arial" panose="020B0604020202020204" pitchFamily="34" charset="0"/>
                        </a:rPr>
                        <a:t>Αυτοαξιολόγησης</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Τοποθετήσεις φορέων</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rowSpan="4">
                  <a:txBody>
                    <a:bodyPr/>
                    <a:lstStyle/>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Πράσινη Βίβλος των Μεταφορών [2007]</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ΠΕΠ Ανατολικής Μακεδονίας και Θράκης [2014]</a:t>
                      </a:r>
                      <a:endParaRPr lang="en-US"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endParaRPr lang="el-GR" sz="1400" u="none" strike="noStrike" dirty="0" smtClean="0">
                        <a:solidFill>
                          <a:sysClr val="windowText" lastClr="000000"/>
                        </a:solidFill>
                        <a:effectLst/>
                        <a:latin typeface="Arial" panose="020B0604020202020204" pitchFamily="34" charset="0"/>
                        <a:cs typeface="Arial" panose="020B0604020202020204" pitchFamily="34" charset="0"/>
                      </a:endParaRPr>
                    </a:p>
                    <a:p>
                      <a:pPr marL="171450" indent="-171450" algn="l" fontAlgn="ctr">
                        <a:buFont typeface="Arial" panose="020B0604020202020204" pitchFamily="34" charset="0"/>
                        <a:buChar char="•"/>
                      </a:pP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Επιχειρησιακό Πρόγραμμα «ΥΠΟΔΟΜΕΣ – ΜΕΤΑΦΟΡΕΣ - ΠΕΡΙΒΑΛΛΟΝ» [2014]</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r h="914400">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Θ) Εξασφάλιση προσβασιμότητας όλων των μετακινουμένων στα διαθέσιμα μέσα και τα σημεία ενδιαφέροντος της Ορεστιάδας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endParaRPr lang="en-US"/>
                    </a:p>
                  </a:txBody>
                  <a:tcPr/>
                </a:tc>
                <a:tc vMerge="1">
                  <a:txBody>
                    <a:bodyPr/>
                    <a:lstStyle/>
                    <a:p>
                      <a:endParaRPr lang="en-US"/>
                    </a:p>
                  </a:txBody>
                  <a:tcPr/>
                </a:tc>
              </a:tr>
              <a:tr h="914400">
                <a:tc>
                  <a:txBody>
                    <a:bodyPr/>
                    <a:lstStyle/>
                    <a:p>
                      <a:pPr algn="ctr" fontAlgn="ctr"/>
                      <a:r>
                        <a:rPr lang="el-GR" sz="1400" u="none" strike="noStrike" dirty="0" smtClean="0">
                          <a:solidFill>
                            <a:sysClr val="windowText" lastClr="000000"/>
                          </a:solidFill>
                          <a:effectLst/>
                          <a:latin typeface="Arial" panose="020B0604020202020204" pitchFamily="34" charset="0"/>
                          <a:cs typeface="Arial" panose="020B0604020202020204" pitchFamily="34" charset="0"/>
                        </a:rPr>
                        <a:t>Ι) Μείωση επιπέδων οπτικής όχλησης, αέριας ρύπανσης και ηχορύπανσης λόγω μηχανοκίνητης κυκλοφορίας</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endParaRPr lang="en-US"/>
                    </a:p>
                  </a:txBody>
                  <a:tcPr/>
                </a:tc>
                <a:tc vMerge="1">
                  <a:txBody>
                    <a:bodyPr/>
                    <a:lstStyle/>
                    <a:p>
                      <a:endParaRPr lang="en-US"/>
                    </a:p>
                  </a:txBody>
                  <a:tcPr/>
                </a:tc>
              </a:tr>
              <a:tr h="914400">
                <a:tc>
                  <a:txBody>
                    <a:bodyPr/>
                    <a:lstStyle/>
                    <a:p>
                      <a:pPr algn="ctr" fontAlgn="ctr"/>
                      <a:r>
                        <a:rPr lang="el-GR" sz="1400" b="0" i="0" u="none" strike="noStrike" dirty="0" smtClean="0">
                          <a:solidFill>
                            <a:sysClr val="windowText" lastClr="000000"/>
                          </a:solidFill>
                          <a:effectLst/>
                          <a:latin typeface="Arial" panose="020B0604020202020204" pitchFamily="34" charset="0"/>
                          <a:cs typeface="Arial" panose="020B0604020202020204" pitchFamily="34" charset="0"/>
                        </a:rPr>
                        <a:t>ΙΑ) Ευαισθητοποίηση και ενημέρωση πολιτών προς την βιώσιμη αστική κινητικότητα</a:t>
                      </a: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pPr marL="171450" indent="-171450" algn="l" fontAlgn="ctr">
                        <a:buFont typeface="Arial" panose="020B0604020202020204" pitchFamily="34" charset="0"/>
                        <a:buChar char="•"/>
                      </a:pP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c vMerge="1">
                  <a:txBody>
                    <a:bodyPr/>
                    <a:lstStyle/>
                    <a:p>
                      <a:pPr marL="171450" indent="-171450" algn="l" fontAlgn="ctr">
                        <a:buFont typeface="Arial" panose="020B0604020202020204" pitchFamily="34" charset="0"/>
                        <a:buChar char="•"/>
                      </a:pPr>
                      <a:endParaRPr lang="el-GR" sz="1400" b="0" i="0" u="none" strike="noStrike" dirty="0">
                        <a:solidFill>
                          <a:sysClr val="windowText" lastClr="000000"/>
                        </a:solidFill>
                        <a:effectLst/>
                        <a:latin typeface="Arial" panose="020B0604020202020204" pitchFamily="34" charset="0"/>
                        <a:cs typeface="Arial" panose="020B0604020202020204" pitchFamily="34" charset="0"/>
                      </a:endParaRPr>
                    </a:p>
                  </a:txBody>
                  <a:tcPr marL="7200" marR="7200" marT="7200" marB="0" anchor="ctr">
                    <a:solidFill>
                      <a:schemeClr val="tx1">
                        <a:lumMod val="95000"/>
                      </a:schemeClr>
                    </a:solidFill>
                  </a:tcPr>
                </a:tc>
              </a:tr>
            </a:tbl>
          </a:graphicData>
        </a:graphic>
      </p:graphicFrame>
    </p:spTree>
    <p:extLst>
      <p:ext uri="{BB962C8B-B14F-4D97-AF65-F5344CB8AC3E}">
        <p14:creationId xmlns:p14="http://schemas.microsoft.com/office/powerpoint/2010/main" val="12317303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857232"/>
            <a:ext cx="9144000" cy="0"/>
          </a:xfrm>
          <a:prstGeom prst="line">
            <a:avLst/>
          </a:prstGeom>
          <a:noFill/>
          <a:ln w="38100" cap="flat" cmpd="sng" algn="ctr">
            <a:solidFill>
              <a:srgbClr val="F79646">
                <a:lumMod val="75000"/>
              </a:srgbClr>
            </a:solidFill>
            <a:prstDash val="solid"/>
          </a:ln>
          <a:effectLst/>
        </p:spPr>
      </p:cxnSp>
      <p:sp>
        <p:nvSpPr>
          <p:cNvPr id="4" name="TextBox 3"/>
          <p:cNvSpPr txBox="1"/>
          <p:nvPr/>
        </p:nvSpPr>
        <p:spPr>
          <a:xfrm>
            <a:off x="4310743" y="267431"/>
            <a:ext cx="4708562"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ΣΒΑΚ</a:t>
            </a:r>
            <a:endParaRPr lang="en-GB" sz="2400" dirty="0">
              <a:solidFill>
                <a:schemeClr val="bg1"/>
              </a:solidFill>
              <a:latin typeface="Century Gothic" panose="020B0502020202020204" pitchFamily="34" charset="0"/>
            </a:endParaRPr>
          </a:p>
        </p:txBody>
      </p:sp>
      <p:pic>
        <p:nvPicPr>
          <p:cNvPr id="12" name="Picture 11" descr="C:\Users\Theodoros.Karipidis.LEVER\Desktop\λογοτυπα\lever eng.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52064" y="0"/>
            <a:ext cx="1312856" cy="7525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0"/>
          <p:cNvPicPr/>
          <p:nvPr/>
        </p:nvPicPr>
        <p:blipFill>
          <a:blip r:embed="rId3" cstate="print">
            <a:extLst>
              <a:ext uri="{28A0092B-C50C-407E-A947-70E740481C1C}">
                <a14:useLocalDpi xmlns:a14="http://schemas.microsoft.com/office/drawing/2010/main"/>
              </a:ext>
            </a:extLst>
          </a:blip>
          <a:stretch>
            <a:fillRect/>
          </a:stretch>
        </p:blipFill>
        <p:spPr>
          <a:xfrm>
            <a:off x="156754" y="0"/>
            <a:ext cx="1097280" cy="1397726"/>
          </a:xfrm>
          <a:prstGeom prst="rect">
            <a:avLst/>
          </a:prstGeom>
        </p:spPr>
      </p:pic>
      <p:sp>
        <p:nvSpPr>
          <p:cNvPr id="2" name="Rectangle 1"/>
          <p:cNvSpPr/>
          <p:nvPr/>
        </p:nvSpPr>
        <p:spPr>
          <a:xfrm>
            <a:off x="825623" y="2086253"/>
            <a:ext cx="7759083"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400" b="1" dirty="0" smtClean="0">
                <a:latin typeface="Gabriola" panose="04040605051002020D02" pitchFamily="82" charset="0"/>
                <a:cs typeface="Arial" panose="020B0604020202020204" pitchFamily="34" charset="0"/>
              </a:rPr>
              <a:t>Προσχέδιο ΣΒΑΚ</a:t>
            </a:r>
          </a:p>
          <a:p>
            <a:pPr algn="ctr"/>
            <a:endParaRPr lang="el-GR" sz="4400" b="1" dirty="0">
              <a:latin typeface="Gabriola" panose="04040605051002020D02" pitchFamily="82" charset="0"/>
              <a:cs typeface="Arial" panose="020B0604020202020204" pitchFamily="34" charset="0"/>
            </a:endParaRPr>
          </a:p>
          <a:p>
            <a:pPr algn="ctr"/>
            <a:r>
              <a:rPr lang="el-GR" sz="4400" b="1" dirty="0" smtClean="0">
                <a:latin typeface="Gabriola" panose="04040605051002020D02" pitchFamily="82" charset="0"/>
                <a:cs typeface="Arial" panose="020B0604020202020204" pitchFamily="34" charset="0"/>
              </a:rPr>
              <a:t>Μέτρα προς αξιολόγηση</a:t>
            </a:r>
            <a:endParaRPr lang="en-US" sz="4400" b="1" dirty="0">
              <a:latin typeface="Gabriola" panose="04040605051002020D02" pitchFamily="82" charset="0"/>
              <a:cs typeface="Arial" panose="020B0604020202020204" pitchFamily="34" charset="0"/>
            </a:endParaRPr>
          </a:p>
        </p:txBody>
      </p:sp>
      <p:cxnSp>
        <p:nvCxnSpPr>
          <p:cNvPr id="9" name="Straight Connector 8"/>
          <p:cNvCxnSpPr/>
          <p:nvPr/>
        </p:nvCxnSpPr>
        <p:spPr>
          <a:xfrm>
            <a:off x="0" y="6194192"/>
            <a:ext cx="9144000" cy="0"/>
          </a:xfrm>
          <a:prstGeom prst="line">
            <a:avLst/>
          </a:prstGeom>
          <a:noFill/>
          <a:ln w="57150" cap="flat" cmpd="sng" algn="ctr">
            <a:solidFill>
              <a:srgbClr val="F79646">
                <a:lumMod val="75000"/>
              </a:srgbClr>
            </a:solidFill>
            <a:prstDash val="solid"/>
          </a:ln>
          <a:effectLst/>
        </p:spPr>
      </p:cxnSp>
    </p:spTree>
    <p:extLst>
      <p:ext uri="{BB962C8B-B14F-4D97-AF65-F5344CB8AC3E}">
        <p14:creationId xmlns:p14="http://schemas.microsoft.com/office/powerpoint/2010/main" val="2934288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448369"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l-GR" dirty="0" smtClean="0"/>
              <a:t>1</a:t>
            </a:r>
            <a:r>
              <a:rPr lang="el-GR" dirty="0"/>
              <a:t>: Ανάπτυξη δικτύου ποδηλατοδρόμων</a:t>
            </a:r>
            <a:endParaRPr lang="en-US" dirty="0"/>
          </a:p>
        </p:txBody>
      </p:sp>
      <p:sp>
        <p:nvSpPr>
          <p:cNvPr id="5" name="TextBox 4"/>
          <p:cNvSpPr txBox="1"/>
          <p:nvPr/>
        </p:nvSpPr>
        <p:spPr>
          <a:xfrm>
            <a:off x="103517" y="1570015"/>
            <a:ext cx="4770408" cy="490903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dirty="0" smtClean="0">
                <a:latin typeface="Arial" panose="020B0604020202020204" pitchFamily="34" charset="0"/>
                <a:cs typeface="Arial" panose="020B0604020202020204" pitchFamily="34" charset="0"/>
              </a:rPr>
              <a:t>Αναγνώριση </a:t>
            </a:r>
            <a:r>
              <a:rPr lang="el-GR" dirty="0">
                <a:latin typeface="Arial" panose="020B0604020202020204" pitchFamily="34" charset="0"/>
                <a:cs typeface="Arial" panose="020B0604020202020204" pitchFamily="34" charset="0"/>
              </a:rPr>
              <a:t>των αναγκών, </a:t>
            </a:r>
            <a:r>
              <a:rPr lang="el-GR" dirty="0" smtClean="0">
                <a:latin typeface="Arial" panose="020B0604020202020204" pitchFamily="34" charset="0"/>
                <a:cs typeface="Arial" panose="020B0604020202020204" pitchFamily="34" charset="0"/>
              </a:rPr>
              <a:t>ολοκληρωμένος σχεδιασμός </a:t>
            </a:r>
            <a:r>
              <a:rPr lang="el-GR" dirty="0">
                <a:latin typeface="Arial" panose="020B0604020202020204" pitchFamily="34" charset="0"/>
                <a:cs typeface="Arial" panose="020B0604020202020204" pitchFamily="34" charset="0"/>
              </a:rPr>
              <a:t>και </a:t>
            </a:r>
            <a:r>
              <a:rPr lang="el-GR" dirty="0" smtClean="0">
                <a:latin typeface="Arial" panose="020B0604020202020204" pitchFamily="34" charset="0"/>
                <a:cs typeface="Arial" panose="020B0604020202020204" pitchFamily="34" charset="0"/>
              </a:rPr>
              <a:t>κατασκευή </a:t>
            </a:r>
            <a:r>
              <a:rPr lang="el-GR" dirty="0">
                <a:latin typeface="Arial" panose="020B0604020202020204" pitchFamily="34" charset="0"/>
                <a:cs typeface="Arial" panose="020B0604020202020204" pitchFamily="34" charset="0"/>
              </a:rPr>
              <a:t>ενός δικτύου ποδηλατοδρόμων στον αστικό πυρήνα της </a:t>
            </a:r>
            <a:r>
              <a:rPr lang="el-GR" dirty="0" smtClean="0">
                <a:latin typeface="Arial" panose="020B0604020202020204" pitchFamily="34" charset="0"/>
                <a:cs typeface="Arial" panose="020B0604020202020204" pitchFamily="34" charset="0"/>
              </a:rPr>
              <a:t>Ορεστιάδας σύμφωνου με τις εθνικές προδιαγραφές </a:t>
            </a:r>
            <a:endParaRPr lang="en-US" dirty="0" smtClean="0">
              <a:latin typeface="Arial" panose="020B0604020202020204" pitchFamily="34" charset="0"/>
              <a:cs typeface="Arial" panose="020B0604020202020204" pitchFamily="34" charset="0"/>
            </a:endParaRPr>
          </a:p>
          <a:p>
            <a:pPr>
              <a:lnSpc>
                <a:spcPts val="3000"/>
              </a:lnSpc>
              <a:spcBef>
                <a:spcPts val="600"/>
              </a:spcBef>
            </a:pPr>
            <a:r>
              <a:rPr lang="el-GR" dirty="0" smtClean="0">
                <a:latin typeface="Arial" panose="020B0604020202020204" pitchFamily="34" charset="0"/>
                <a:cs typeface="Arial" panose="020B0604020202020204" pitchFamily="34" charset="0"/>
              </a:rPr>
              <a:t>Το </a:t>
            </a:r>
            <a:r>
              <a:rPr lang="el-GR" dirty="0">
                <a:latin typeface="Arial" panose="020B0604020202020204" pitchFamily="34" charset="0"/>
                <a:cs typeface="Arial" panose="020B0604020202020204" pitchFamily="34" charset="0"/>
              </a:rPr>
              <a:t>δίκτυο θα συνδέει τα σημεία ενδιαφέροντος της </a:t>
            </a:r>
            <a:r>
              <a:rPr lang="el-GR" dirty="0" smtClean="0">
                <a:latin typeface="Arial" panose="020B0604020202020204" pitchFamily="34" charset="0"/>
                <a:cs typeface="Arial" panose="020B0604020202020204" pitchFamily="34" charset="0"/>
              </a:rPr>
              <a:t>Ορεστιάδας μεταξύ τους και  </a:t>
            </a:r>
            <a:r>
              <a:rPr lang="el-GR" dirty="0">
                <a:latin typeface="Arial" panose="020B0604020202020204" pitchFamily="34" charset="0"/>
                <a:cs typeface="Arial" panose="020B0604020202020204" pitchFamily="34" charset="0"/>
              </a:rPr>
              <a:t>με το εμπορικό και διοικητικό κέντρο της πόλης. </a:t>
            </a:r>
            <a:r>
              <a:rPr lang="el-GR" dirty="0" smtClean="0">
                <a:latin typeface="Arial" panose="020B0604020202020204" pitchFamily="34" charset="0"/>
                <a:cs typeface="Arial" panose="020B0604020202020204" pitchFamily="34" charset="0"/>
              </a:rPr>
              <a:t>Στο </a:t>
            </a:r>
            <a:r>
              <a:rPr lang="el-GR" dirty="0">
                <a:latin typeface="Arial" panose="020B0604020202020204" pitchFamily="34" charset="0"/>
                <a:cs typeface="Arial" panose="020B0604020202020204" pitchFamily="34" charset="0"/>
              </a:rPr>
              <a:t>δίκτυο ποδηλατοδρόμων θα συνδεθεί και ο οικισμός του Πύργου βελτιώνοντας την </a:t>
            </a:r>
            <a:r>
              <a:rPr lang="el-GR" dirty="0" err="1" smtClean="0">
                <a:latin typeface="Arial" panose="020B0604020202020204" pitchFamily="34" charset="0"/>
                <a:cs typeface="Arial" panose="020B0604020202020204" pitchFamily="34" charset="0"/>
              </a:rPr>
              <a:t>προσπελασιμότητα</a:t>
            </a:r>
            <a:r>
              <a:rPr lang="el-GR" dirty="0" smtClean="0">
                <a:latin typeface="Arial" panose="020B0604020202020204" pitchFamily="34" charset="0"/>
                <a:cs typeface="Arial" panose="020B0604020202020204" pitchFamily="34" charset="0"/>
              </a:rPr>
              <a:t> του</a:t>
            </a:r>
            <a:r>
              <a:rPr lang="el-GR" dirty="0">
                <a:latin typeface="Arial" panose="020B0604020202020204" pitchFamily="34" charset="0"/>
                <a:cs typeface="Arial" panose="020B0604020202020204" pitchFamily="34" charset="0"/>
              </a:rPr>
              <a:t>.</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11948" y="1564225"/>
            <a:ext cx="3987086" cy="5052236"/>
          </a:xfrm>
          <a:prstGeom prst="rect">
            <a:avLst/>
          </a:prstGeom>
          <a:ln>
            <a:solidFill>
              <a:schemeClr val="bg1"/>
            </a:solidFill>
          </a:ln>
        </p:spPr>
      </p:pic>
    </p:spTree>
    <p:extLst>
      <p:ext uri="{BB962C8B-B14F-4D97-AF65-F5344CB8AC3E}">
        <p14:creationId xmlns:p14="http://schemas.microsoft.com/office/powerpoint/2010/main" val="2691251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154723" y="1630632"/>
            <a:ext cx="3693325" cy="2585323"/>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a:p>
          <a:p>
            <a:pPr>
              <a:lnSpc>
                <a:spcPct val="150000"/>
              </a:lnSpc>
            </a:pPr>
            <a:r>
              <a:rPr lang="el-GR" dirty="0">
                <a:latin typeface="Arial" panose="020B0604020202020204" pitchFamily="34" charset="0"/>
                <a:cs typeface="Arial" panose="020B0604020202020204" pitchFamily="34" charset="0"/>
              </a:rPr>
              <a:t>α) Αύξηση οδικής ασφάλειας</a:t>
            </a:r>
          </a:p>
          <a:p>
            <a:pPr>
              <a:lnSpc>
                <a:spcPct val="150000"/>
              </a:lnSpc>
            </a:pPr>
            <a:r>
              <a:rPr lang="el-GR" dirty="0">
                <a:latin typeface="Arial" panose="020B0604020202020204" pitchFamily="34" charset="0"/>
                <a:cs typeface="Arial" panose="020B0604020202020204" pitchFamily="34" charset="0"/>
              </a:rPr>
              <a:t>β) </a:t>
            </a:r>
            <a:r>
              <a:rPr lang="el-GR" dirty="0" smtClean="0">
                <a:latin typeface="Arial" panose="020B0604020202020204" pitchFamily="34" charset="0"/>
                <a:cs typeface="Arial" panose="020B0604020202020204" pitchFamily="34" charset="0"/>
              </a:rPr>
              <a:t>Βελτίωση ποιότητας αέρα</a:t>
            </a:r>
            <a:endParaRPr lang="el-GR" dirty="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γ) Μείωση Ηχορύπανσης</a:t>
            </a:r>
          </a:p>
          <a:p>
            <a:pPr>
              <a:lnSpc>
                <a:spcPct val="150000"/>
              </a:lnSpc>
            </a:pPr>
            <a:r>
              <a:rPr lang="el-GR" dirty="0">
                <a:latin typeface="Arial" panose="020B0604020202020204" pitchFamily="34" charset="0"/>
                <a:cs typeface="Arial" panose="020B0604020202020204" pitchFamily="34" charset="0"/>
              </a:rPr>
              <a:t>δ) </a:t>
            </a:r>
            <a:r>
              <a:rPr lang="el-GR" dirty="0" smtClean="0">
                <a:latin typeface="Arial" panose="020B0604020202020204" pitchFamily="34" charset="0"/>
                <a:cs typeface="Arial" panose="020B0604020202020204" pitchFamily="34" charset="0"/>
              </a:rPr>
              <a:t>Αισθητική αναβάθμιση πόλης</a:t>
            </a:r>
            <a:endParaRPr lang="en-US" dirty="0" smtClean="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a:t>
            </a:r>
            <a:endParaRPr lang="en-US" b="1" dirty="0">
              <a:solidFill>
                <a:schemeClr val="tx1"/>
              </a:solidFill>
              <a:latin typeface="Arial" panose="020B0604020202020204" pitchFamily="34" charset="0"/>
              <a:cs typeface="Arial" panose="020B0604020202020204" pitchFamily="34" charset="0"/>
            </a:endParaRPr>
          </a:p>
        </p:txBody>
      </p:sp>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47711" y="1630632"/>
            <a:ext cx="4509856" cy="5143030"/>
          </a:xfrm>
          <a:prstGeom prst="rect">
            <a:avLst/>
          </a:prstGeom>
        </p:spPr>
      </p:pic>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4723" y="4298101"/>
            <a:ext cx="4168700" cy="2475561"/>
          </a:xfrm>
          <a:prstGeom prst="rect">
            <a:avLst/>
          </a:prstGeom>
        </p:spPr>
      </p:pic>
    </p:spTree>
    <p:extLst>
      <p:ext uri="{BB962C8B-B14F-4D97-AF65-F5344CB8AC3E}">
        <p14:creationId xmlns:p14="http://schemas.microsoft.com/office/powerpoint/2010/main" val="299082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71599" y="976142"/>
            <a:ext cx="6448369"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a:t>2</a:t>
            </a:r>
            <a:r>
              <a:rPr lang="el-GR" dirty="0"/>
              <a:t>: Δημιουργία ζωνών Ήπιας κυκλοφορίας</a:t>
            </a:r>
            <a:endParaRPr lang="en-US" dirty="0"/>
          </a:p>
        </p:txBody>
      </p:sp>
      <p:sp>
        <p:nvSpPr>
          <p:cNvPr id="5" name="TextBox 4"/>
          <p:cNvSpPr txBox="1"/>
          <p:nvPr/>
        </p:nvSpPr>
        <p:spPr>
          <a:xfrm>
            <a:off x="4271554" y="1487299"/>
            <a:ext cx="4702629" cy="498598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400" dirty="0" smtClean="0">
                <a:latin typeface="Arial" panose="020B0604020202020204" pitchFamily="34" charset="0"/>
                <a:cs typeface="Arial" panose="020B0604020202020204" pitchFamily="34" charset="0"/>
              </a:rPr>
              <a:t>Επιλογή περιοχών του δικτύου και διαμόρφωση </a:t>
            </a:r>
            <a:r>
              <a:rPr lang="el-GR" sz="1400" dirty="0">
                <a:latin typeface="Arial" panose="020B0604020202020204" pitchFamily="34" charset="0"/>
                <a:cs typeface="Arial" panose="020B0604020202020204" pitchFamily="34" charset="0"/>
              </a:rPr>
              <a:t>τους σε </a:t>
            </a:r>
            <a:r>
              <a:rPr lang="el-GR" sz="1400" dirty="0" smtClean="0">
                <a:latin typeface="Arial" panose="020B0604020202020204" pitchFamily="34" charset="0"/>
                <a:cs typeface="Arial" panose="020B0604020202020204" pitchFamily="34" charset="0"/>
              </a:rPr>
              <a:t>ζώνες ήπιας </a:t>
            </a:r>
            <a:r>
              <a:rPr lang="el-GR" sz="1400" dirty="0">
                <a:latin typeface="Arial" panose="020B0604020202020204" pitchFamily="34" charset="0"/>
                <a:cs typeface="Arial" panose="020B0604020202020204" pitchFamily="34" charset="0"/>
              </a:rPr>
              <a:t>κυκλοφορίας. Η </a:t>
            </a:r>
            <a:r>
              <a:rPr lang="el-GR" sz="1400" dirty="0" smtClean="0">
                <a:latin typeface="Arial" panose="020B0604020202020204" pitchFamily="34" charset="0"/>
                <a:cs typeface="Arial" panose="020B0604020202020204" pitchFamily="34" charset="0"/>
              </a:rPr>
              <a:t>επιλογή θα </a:t>
            </a:r>
            <a:r>
              <a:rPr lang="el-GR" sz="1400" dirty="0">
                <a:latin typeface="Arial" panose="020B0604020202020204" pitchFamily="34" charset="0"/>
                <a:cs typeface="Arial" panose="020B0604020202020204" pitchFamily="34" charset="0"/>
              </a:rPr>
              <a:t>γίνει με πρωτεύοντα </a:t>
            </a:r>
            <a:r>
              <a:rPr lang="el-GR" sz="1400" b="1" dirty="0" smtClean="0">
                <a:latin typeface="Arial" panose="020B0604020202020204" pitchFamily="34" charset="0"/>
                <a:cs typeface="Arial" panose="020B0604020202020204" pitchFamily="34" charset="0"/>
              </a:rPr>
              <a:t>κριτήρια την ασφάλεια, τις χρήσεις γης </a:t>
            </a:r>
            <a:r>
              <a:rPr lang="el-GR" sz="1400" b="1" dirty="0">
                <a:latin typeface="Arial" panose="020B0604020202020204" pitchFamily="34" charset="0"/>
                <a:cs typeface="Arial" panose="020B0604020202020204" pitchFamily="34" charset="0"/>
              </a:rPr>
              <a:t>και </a:t>
            </a:r>
            <a:r>
              <a:rPr lang="el-GR" sz="1400" b="1" dirty="0" smtClean="0">
                <a:latin typeface="Arial" panose="020B0604020202020204" pitchFamily="34" charset="0"/>
                <a:cs typeface="Arial" panose="020B0604020202020204" pitchFamily="34" charset="0"/>
              </a:rPr>
              <a:t>την αστική ανανέωση</a:t>
            </a:r>
            <a:r>
              <a:rPr lang="el-GR" sz="1400" dirty="0" smtClean="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a:lnSpc>
                <a:spcPts val="3000"/>
              </a:lnSpc>
              <a:spcBef>
                <a:spcPts val="600"/>
              </a:spcBef>
            </a:pPr>
            <a:r>
              <a:rPr lang="el-GR" sz="1400" dirty="0" smtClean="0">
                <a:latin typeface="Arial" panose="020B0604020202020204" pitchFamily="34" charset="0"/>
                <a:cs typeface="Arial" panose="020B0604020202020204" pitchFamily="34" charset="0"/>
              </a:rPr>
              <a:t>Η </a:t>
            </a:r>
            <a:r>
              <a:rPr lang="el-GR" sz="1400" dirty="0">
                <a:latin typeface="Arial" panose="020B0604020202020204" pitchFamily="34" charset="0"/>
                <a:cs typeface="Arial" panose="020B0604020202020204" pitchFamily="34" charset="0"/>
              </a:rPr>
              <a:t>διαμόρφωση </a:t>
            </a:r>
            <a:r>
              <a:rPr lang="el-GR" sz="1400" dirty="0" smtClean="0">
                <a:latin typeface="Arial" panose="020B0604020202020204" pitchFamily="34" charset="0"/>
                <a:cs typeface="Arial" panose="020B0604020202020204" pitchFamily="34" charset="0"/>
              </a:rPr>
              <a:t>θα </a:t>
            </a:r>
            <a:r>
              <a:rPr lang="el-GR" sz="1400" dirty="0">
                <a:latin typeface="Arial" panose="020B0604020202020204" pitchFamily="34" charset="0"/>
                <a:cs typeface="Arial" panose="020B0604020202020204" pitchFamily="34" charset="0"/>
              </a:rPr>
              <a:t>γίνει βάση Ευρωπαϊκών και Εθνικών προδιαγραφών, τηρώντας όλα τα χαρακτηριστικά γεωμετρίας, σήμανσης και επίπλωσης οδού που απαιτούνται. </a:t>
            </a:r>
            <a:endParaRPr lang="en-US" sz="1400" dirty="0" smtClean="0">
              <a:latin typeface="Arial" panose="020B0604020202020204" pitchFamily="34" charset="0"/>
              <a:cs typeface="Arial" panose="020B0604020202020204" pitchFamily="34" charset="0"/>
            </a:endParaRPr>
          </a:p>
          <a:p>
            <a:pPr>
              <a:lnSpc>
                <a:spcPts val="3000"/>
              </a:lnSpc>
              <a:spcBef>
                <a:spcPts val="600"/>
              </a:spcBef>
            </a:pPr>
            <a:r>
              <a:rPr lang="el-GR" sz="1400" dirty="0" smtClean="0">
                <a:latin typeface="Arial" panose="020B0604020202020204" pitchFamily="34" charset="0"/>
                <a:cs typeface="Arial" panose="020B0604020202020204" pitchFamily="34" charset="0"/>
              </a:rPr>
              <a:t>Οι </a:t>
            </a:r>
            <a:r>
              <a:rPr lang="el-GR" sz="1400" dirty="0">
                <a:latin typeface="Arial" panose="020B0604020202020204" pitchFamily="34" charset="0"/>
                <a:cs typeface="Arial" panose="020B0604020202020204" pitchFamily="34" charset="0"/>
              </a:rPr>
              <a:t>ζώνες ήπιας κυκλοφορίας </a:t>
            </a:r>
            <a:r>
              <a:rPr lang="el-GR" sz="1400" dirty="0" smtClean="0">
                <a:latin typeface="Arial" panose="020B0604020202020204" pitchFamily="34" charset="0"/>
                <a:cs typeface="Arial" panose="020B0604020202020204" pitchFamily="34" charset="0"/>
              </a:rPr>
              <a:t>θα περιλαμβάνουν </a:t>
            </a:r>
            <a:r>
              <a:rPr lang="el-GR" sz="1400" dirty="0">
                <a:latin typeface="Arial" panose="020B0604020202020204" pitchFamily="34" charset="0"/>
                <a:cs typeface="Arial" panose="020B0604020202020204" pitchFamily="34" charset="0"/>
              </a:rPr>
              <a:t>διατάξεις </a:t>
            </a:r>
            <a:r>
              <a:rPr lang="el-GR" sz="1400" b="1" dirty="0">
                <a:latin typeface="Arial" panose="020B0604020202020204" pitchFamily="34" charset="0"/>
                <a:cs typeface="Arial" panose="020B0604020202020204" pitchFamily="34" charset="0"/>
              </a:rPr>
              <a:t>μείωσης </a:t>
            </a:r>
            <a:r>
              <a:rPr lang="el-GR" sz="1400" b="1" dirty="0" smtClean="0">
                <a:latin typeface="Arial" panose="020B0604020202020204" pitchFamily="34" charset="0"/>
                <a:cs typeface="Arial" panose="020B0604020202020204" pitchFamily="34" charset="0"/>
              </a:rPr>
              <a:t>ταχύτητας οχημάτων </a:t>
            </a:r>
            <a:r>
              <a:rPr lang="el-GR" sz="1400" dirty="0" smtClean="0">
                <a:latin typeface="Arial" panose="020B0604020202020204" pitchFamily="34" charset="0"/>
                <a:cs typeface="Arial" panose="020B0604020202020204" pitchFamily="34" charset="0"/>
              </a:rPr>
              <a:t>και </a:t>
            </a:r>
            <a:r>
              <a:rPr lang="el-GR" sz="1400" dirty="0">
                <a:latin typeface="Arial" panose="020B0604020202020204" pitchFamily="34" charset="0"/>
                <a:cs typeface="Arial" panose="020B0604020202020204" pitchFamily="34" charset="0"/>
              </a:rPr>
              <a:t>διατάξεις που ενθαρρύνουν </a:t>
            </a:r>
            <a:r>
              <a:rPr lang="el-GR" sz="1400" b="1" dirty="0">
                <a:latin typeface="Arial" panose="020B0604020202020204" pitchFamily="34" charset="0"/>
                <a:cs typeface="Arial" panose="020B0604020202020204" pitchFamily="34" charset="0"/>
              </a:rPr>
              <a:t>τις </a:t>
            </a:r>
            <a:r>
              <a:rPr lang="el-GR" sz="1400" b="1" dirty="0" smtClean="0">
                <a:latin typeface="Arial" panose="020B0604020202020204" pitchFamily="34" charset="0"/>
                <a:cs typeface="Arial" panose="020B0604020202020204" pitchFamily="34" charset="0"/>
              </a:rPr>
              <a:t>μετακινήσεις </a:t>
            </a:r>
            <a:r>
              <a:rPr lang="el-GR" sz="1400" b="1" dirty="0">
                <a:latin typeface="Arial" panose="020B0604020202020204" pitchFamily="34" charset="0"/>
                <a:cs typeface="Arial" panose="020B0604020202020204" pitchFamily="34" charset="0"/>
              </a:rPr>
              <a:t>πεζών και ποδηλάτων.</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904" y="1564225"/>
            <a:ext cx="4056098" cy="4991770"/>
          </a:xfrm>
          <a:prstGeom prst="rect">
            <a:avLst/>
          </a:prstGeom>
          <a:ln>
            <a:solidFill>
              <a:schemeClr val="bg1"/>
            </a:solidFill>
          </a:ln>
        </p:spPr>
      </p:pic>
    </p:spTree>
    <p:extLst>
      <p:ext uri="{BB962C8B-B14F-4D97-AF65-F5344CB8AC3E}">
        <p14:creationId xmlns:p14="http://schemas.microsoft.com/office/powerpoint/2010/main" val="1742406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5264455" y="1625685"/>
            <a:ext cx="3640355" cy="4385816"/>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nSpc>
                <a:spcPct val="150000"/>
              </a:lnSpc>
            </a:pPr>
            <a:r>
              <a:rPr lang="el-GR" dirty="0">
                <a:latin typeface="Arial" panose="020B0604020202020204" pitchFamily="34" charset="0"/>
                <a:cs typeface="Arial" panose="020B0604020202020204" pitchFamily="34" charset="0"/>
              </a:rPr>
              <a:t>α) Αύξηση οδικής ασφάλειας</a:t>
            </a:r>
          </a:p>
          <a:p>
            <a:pPr>
              <a:lnSpc>
                <a:spcPct val="150000"/>
              </a:lnSpc>
            </a:pPr>
            <a:r>
              <a:rPr lang="el-GR" dirty="0">
                <a:latin typeface="Arial" panose="020B0604020202020204" pitchFamily="34" charset="0"/>
                <a:cs typeface="Arial" panose="020B0604020202020204" pitchFamily="34" charset="0"/>
              </a:rPr>
              <a:t>β) </a:t>
            </a:r>
            <a:r>
              <a:rPr lang="el-GR" dirty="0" smtClean="0">
                <a:latin typeface="Arial" panose="020B0604020202020204" pitchFamily="34" charset="0"/>
                <a:cs typeface="Arial" panose="020B0604020202020204" pitchFamily="34" charset="0"/>
              </a:rPr>
              <a:t>Βελτίωση ποιότητας αέρα</a:t>
            </a:r>
            <a:endParaRPr lang="el-GR" dirty="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γ) Μείωση Ηχορύπανσης</a:t>
            </a:r>
          </a:p>
          <a:p>
            <a:pPr>
              <a:lnSpc>
                <a:spcPct val="150000"/>
              </a:lnSpc>
            </a:pPr>
            <a:r>
              <a:rPr lang="el-GR" dirty="0">
                <a:latin typeface="Arial" panose="020B0604020202020204" pitchFamily="34" charset="0"/>
                <a:cs typeface="Arial" panose="020B0604020202020204" pitchFamily="34" charset="0"/>
              </a:rPr>
              <a:t>δ) Βελτίωση ποιότητας ζωής</a:t>
            </a:r>
          </a:p>
          <a:p>
            <a:pPr>
              <a:lnSpc>
                <a:spcPct val="150000"/>
              </a:lnSpc>
            </a:pPr>
            <a:r>
              <a:rPr lang="el-GR" dirty="0">
                <a:latin typeface="Arial" panose="020B0604020202020204" pitchFamily="34" charset="0"/>
                <a:cs typeface="Arial" panose="020B0604020202020204" pitchFamily="34" charset="0"/>
              </a:rPr>
              <a:t>ε) Περιορισμός  μηχανοκίνητης κυκλοφορίας</a:t>
            </a:r>
          </a:p>
          <a:p>
            <a:pPr>
              <a:lnSpc>
                <a:spcPct val="150000"/>
              </a:lnSpc>
            </a:pPr>
            <a:r>
              <a:rPr lang="el-GR" dirty="0" err="1">
                <a:latin typeface="Arial" panose="020B0604020202020204" pitchFamily="34" charset="0"/>
                <a:cs typeface="Arial" panose="020B0604020202020204" pitchFamily="34" charset="0"/>
              </a:rPr>
              <a:t>στ</a:t>
            </a:r>
            <a:r>
              <a:rPr lang="el-GR" dirty="0">
                <a:latin typeface="Arial" panose="020B0604020202020204" pitchFamily="34" charset="0"/>
                <a:cs typeface="Arial" panose="020B0604020202020204" pitchFamily="34" charset="0"/>
              </a:rPr>
              <a:t>)  </a:t>
            </a:r>
            <a:r>
              <a:rPr lang="el-GR" dirty="0" smtClean="0">
                <a:latin typeface="Arial" panose="020B0604020202020204" pitchFamily="34" charset="0"/>
                <a:cs typeface="Arial" panose="020B0604020202020204" pitchFamily="34" charset="0"/>
              </a:rPr>
              <a:t>Αξιοποίηση υφιστάμενης </a:t>
            </a:r>
            <a:r>
              <a:rPr lang="el-GR" dirty="0">
                <a:latin typeface="Arial" panose="020B0604020202020204" pitchFamily="34" charset="0"/>
                <a:cs typeface="Arial" panose="020B0604020202020204" pitchFamily="34" charset="0"/>
              </a:rPr>
              <a:t>υποδομής</a:t>
            </a:r>
          </a:p>
          <a:p>
            <a:pPr>
              <a:lnSpc>
                <a:spcPct val="150000"/>
              </a:lnSpc>
            </a:pPr>
            <a:r>
              <a:rPr lang="el-GR" dirty="0">
                <a:latin typeface="Arial" panose="020B0604020202020204" pitchFamily="34" charset="0"/>
                <a:cs typeface="Arial" panose="020B0604020202020204" pitchFamily="34" charset="0"/>
              </a:rPr>
              <a:t>ζ) Αστική ανανέωση</a:t>
            </a:r>
          </a:p>
        </p:txBody>
      </p:sp>
      <p:sp>
        <p:nvSpPr>
          <p:cNvPr id="12" name="TextBox 11"/>
          <p:cNvSpPr txBox="1"/>
          <p:nvPr/>
        </p:nvSpPr>
        <p:spPr>
          <a:xfrm>
            <a:off x="1358537" y="950760"/>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2</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7530" y="1625685"/>
            <a:ext cx="4818250" cy="4929144"/>
          </a:xfrm>
          <a:prstGeom prst="rect">
            <a:avLst/>
          </a:prstGeom>
        </p:spPr>
      </p:pic>
    </p:spTree>
    <p:extLst>
      <p:ext uri="{BB962C8B-B14F-4D97-AF65-F5344CB8AC3E}">
        <p14:creationId xmlns:p14="http://schemas.microsoft.com/office/powerpoint/2010/main" val="15924633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7034965"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l-GR" dirty="0" smtClean="0"/>
              <a:t>3</a:t>
            </a:r>
            <a:r>
              <a:rPr lang="el-GR" dirty="0"/>
              <a:t>: Αναδιάρθρωση δρομολογίου αστικής συγκοινωνίας</a:t>
            </a:r>
            <a:endParaRPr lang="en-US" dirty="0"/>
          </a:p>
        </p:txBody>
      </p:sp>
      <p:sp>
        <p:nvSpPr>
          <p:cNvPr id="5" name="TextBox 4"/>
          <p:cNvSpPr txBox="1"/>
          <p:nvPr/>
        </p:nvSpPr>
        <p:spPr>
          <a:xfrm>
            <a:off x="103516" y="2001329"/>
            <a:ext cx="4011283" cy="41395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Το μέτρο περιλαμβάνει την χρονική και χωρική αναδιάρθρωση της αστικής συγκοινωνίας. </a:t>
            </a:r>
            <a:endParaRPr lang="el-GR"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Η </a:t>
            </a:r>
            <a:r>
              <a:rPr lang="el-GR" sz="1500" dirty="0">
                <a:latin typeface="Arial" panose="020B0604020202020204" pitchFamily="34" charset="0"/>
                <a:cs typeface="Arial" panose="020B0604020202020204" pitchFamily="34" charset="0"/>
              </a:rPr>
              <a:t>συχνότητα των δρομολογίων, το κόμιστρο καθώς και </a:t>
            </a:r>
            <a:r>
              <a:rPr lang="el-GR" sz="1500" dirty="0" smtClean="0">
                <a:latin typeface="Arial" panose="020B0604020202020204" pitchFamily="34" charset="0"/>
                <a:cs typeface="Arial" panose="020B0604020202020204" pitchFamily="34" charset="0"/>
              </a:rPr>
              <a:t>οι </a:t>
            </a:r>
            <a:r>
              <a:rPr lang="el-GR" sz="1500" dirty="0">
                <a:latin typeface="Arial" panose="020B0604020202020204" pitchFamily="34" charset="0"/>
                <a:cs typeface="Arial" panose="020B0604020202020204" pitchFamily="34" charset="0"/>
              </a:rPr>
              <a:t>διαδρομές, πρόκειται να </a:t>
            </a:r>
            <a:r>
              <a:rPr lang="el-GR" sz="1500" dirty="0" err="1">
                <a:latin typeface="Arial" panose="020B0604020202020204" pitchFamily="34" charset="0"/>
                <a:cs typeface="Arial" panose="020B0604020202020204" pitchFamily="34" charset="0"/>
              </a:rPr>
              <a:t>επικαιροποιηθούν</a:t>
            </a:r>
            <a:r>
              <a:rPr lang="el-GR" sz="1500" dirty="0">
                <a:latin typeface="Arial" panose="020B0604020202020204" pitchFamily="34" charset="0"/>
                <a:cs typeface="Arial" panose="020B0604020202020204" pitchFamily="34" charset="0"/>
              </a:rPr>
              <a:t> μετά από μελέτη, προκειμένου να επιτευχθεί ένα βιώσιμο και αποτελεσματικό σύστημα αστικής συγκοινωνίας.</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68857" y="1564224"/>
            <a:ext cx="4830173" cy="2283157"/>
          </a:xfrm>
          <a:prstGeom prst="rect">
            <a:avLst/>
          </a:prstGeom>
          <a:ln>
            <a:solidFill>
              <a:schemeClr val="bg1"/>
            </a:solidFill>
          </a:ln>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68857" y="3925019"/>
            <a:ext cx="4830173" cy="2864544"/>
          </a:xfrm>
          <a:prstGeom prst="rect">
            <a:avLst/>
          </a:prstGeom>
          <a:ln>
            <a:solidFill>
              <a:schemeClr val="bg1"/>
            </a:solidFill>
          </a:ln>
        </p:spPr>
      </p:pic>
    </p:spTree>
    <p:extLst>
      <p:ext uri="{BB962C8B-B14F-4D97-AF65-F5344CB8AC3E}">
        <p14:creationId xmlns:p14="http://schemas.microsoft.com/office/powerpoint/2010/main" val="29027367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496826"/>
            <a:ext cx="4159824" cy="3000821"/>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b="1" dirty="0" smtClean="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α) Βελτίωση της λειτουργίας της αστικής συγκοινωνίας</a:t>
            </a:r>
          </a:p>
          <a:p>
            <a:pPr>
              <a:lnSpc>
                <a:spcPct val="150000"/>
              </a:lnSpc>
            </a:pPr>
            <a:r>
              <a:rPr lang="el-GR" dirty="0">
                <a:latin typeface="Arial" panose="020B0604020202020204" pitchFamily="34" charset="0"/>
                <a:cs typeface="Arial" panose="020B0604020202020204" pitchFamily="34" charset="0"/>
              </a:rPr>
              <a:t>β) Αύξηση του επιπέδου εξυπηρέτησης των μετακινουμένων</a:t>
            </a:r>
          </a:p>
          <a:p>
            <a:pPr>
              <a:lnSpc>
                <a:spcPct val="150000"/>
              </a:lnSpc>
            </a:pPr>
            <a:r>
              <a:rPr lang="el-GR" dirty="0">
                <a:latin typeface="Arial" panose="020B0604020202020204" pitchFamily="34" charset="0"/>
                <a:cs typeface="Arial" panose="020B0604020202020204" pitchFamily="34" charset="0"/>
              </a:rPr>
              <a:t>γ) Μέσο ανταγωνιστικό προς το </a:t>
            </a:r>
            <a:r>
              <a:rPr lang="el-GR" dirty="0" smtClean="0">
                <a:latin typeface="Arial" panose="020B0604020202020204" pitchFamily="34" charset="0"/>
                <a:cs typeface="Arial" panose="020B0604020202020204" pitchFamily="34" charset="0"/>
              </a:rPr>
              <a:t>ΙΧ</a:t>
            </a:r>
          </a:p>
        </p:txBody>
      </p:sp>
      <p:sp>
        <p:nvSpPr>
          <p:cNvPr id="12" name="TextBox 11"/>
          <p:cNvSpPr txBox="1"/>
          <p:nvPr/>
        </p:nvSpPr>
        <p:spPr>
          <a:xfrm>
            <a:off x="1358537" y="976638"/>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3</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1258" y="4596747"/>
            <a:ext cx="4159823" cy="2132527"/>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89755" y="1590171"/>
            <a:ext cx="4409278" cy="5105400"/>
          </a:xfrm>
          <a:prstGeom prst="rect">
            <a:avLst/>
          </a:prstGeom>
        </p:spPr>
      </p:pic>
    </p:spTree>
    <p:extLst>
      <p:ext uri="{BB962C8B-B14F-4D97-AF65-F5344CB8AC3E}">
        <p14:creationId xmlns:p14="http://schemas.microsoft.com/office/powerpoint/2010/main" val="40860351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448369"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4</a:t>
            </a:r>
            <a:r>
              <a:rPr lang="el-GR" dirty="0"/>
              <a:t>: Χρήση Ηλεκτροκίνητων Οχημάτων</a:t>
            </a:r>
            <a:endParaRPr lang="en-US" dirty="0"/>
          </a:p>
        </p:txBody>
      </p:sp>
      <p:sp>
        <p:nvSpPr>
          <p:cNvPr id="5" name="TextBox 4"/>
          <p:cNvSpPr txBox="1"/>
          <p:nvPr/>
        </p:nvSpPr>
        <p:spPr>
          <a:xfrm>
            <a:off x="4270072" y="1570015"/>
            <a:ext cx="4779034" cy="213904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Η προμήθεια και χρήση ηλεκτροκίνητων δημοτικών οχημάτων αποτελεί το περιεχόμενο του συγκεκριμένου μέτρου. Ο στόλος της αστικής συγκοινωνίας μπορεί </a:t>
            </a:r>
            <a:r>
              <a:rPr lang="el-GR" sz="1500" dirty="0" smtClean="0">
                <a:latin typeface="Arial" panose="020B0604020202020204" pitchFamily="34" charset="0"/>
                <a:cs typeface="Arial" panose="020B0604020202020204" pitchFamily="34" charset="0"/>
              </a:rPr>
              <a:t> επίσης να </a:t>
            </a:r>
            <a:r>
              <a:rPr lang="el-GR" sz="1500" dirty="0">
                <a:latin typeface="Arial" panose="020B0604020202020204" pitchFamily="34" charset="0"/>
                <a:cs typeface="Arial" panose="020B0604020202020204" pitchFamily="34" charset="0"/>
              </a:rPr>
              <a:t>εμπλουτιστεί με ηλεκτρικά οχήματα.</a:t>
            </a:r>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2528" y="1584625"/>
            <a:ext cx="3978473" cy="5084168"/>
          </a:xfrm>
          <a:prstGeom prst="rect">
            <a:avLst/>
          </a:prstGeom>
          <a:ln>
            <a:solidFill>
              <a:schemeClr val="bg1"/>
            </a:solidFill>
          </a:ln>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70071" y="3786996"/>
            <a:ext cx="4779035" cy="2881797"/>
          </a:xfrm>
          <a:prstGeom prst="rect">
            <a:avLst/>
          </a:prstGeom>
          <a:ln>
            <a:solidFill>
              <a:schemeClr val="bg1"/>
            </a:solidFill>
          </a:ln>
        </p:spPr>
      </p:pic>
    </p:spTree>
    <p:extLst>
      <p:ext uri="{BB962C8B-B14F-4D97-AF65-F5344CB8AC3E}">
        <p14:creationId xmlns:p14="http://schemas.microsoft.com/office/powerpoint/2010/main" val="41903448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7216120"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a:t>5</a:t>
            </a:r>
            <a:r>
              <a:rPr lang="el-GR" dirty="0"/>
              <a:t>: Δημιουργία σταθμών φόρτισης Ηλεκτρικών Οχημάτων</a:t>
            </a:r>
            <a:endParaRPr lang="en-US" dirty="0"/>
          </a:p>
        </p:txBody>
      </p:sp>
      <p:sp>
        <p:nvSpPr>
          <p:cNvPr id="5" name="TextBox 4"/>
          <p:cNvSpPr txBox="1"/>
          <p:nvPr/>
        </p:nvSpPr>
        <p:spPr>
          <a:xfrm>
            <a:off x="103517" y="1714465"/>
            <a:ext cx="4270076" cy="175432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Προσεγμένη επιλογή σημείων, σχεδιασμός και εγκατάσταση εξοπλισμού φόρτισης ηλεκτρικών οχημάτων στο δίκτυο της Ορεστιάδας.</a:t>
            </a:r>
          </a:p>
        </p:txBody>
      </p:sp>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4663" y="3785530"/>
            <a:ext cx="4227784" cy="2839557"/>
          </a:xfrm>
          <a:prstGeom prst="rect">
            <a:avLst/>
          </a:prstGeom>
          <a:ln>
            <a:solidFill>
              <a:schemeClr val="bg1"/>
            </a:solidFill>
          </a:ln>
        </p:spPr>
      </p:pic>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37494" y="1714465"/>
            <a:ext cx="4461539" cy="4910622"/>
          </a:xfrm>
          <a:prstGeom prst="rect">
            <a:avLst/>
          </a:prstGeom>
          <a:ln>
            <a:solidFill>
              <a:schemeClr val="bg1"/>
            </a:solidFill>
          </a:ln>
        </p:spPr>
      </p:pic>
    </p:spTree>
    <p:extLst>
      <p:ext uri="{BB962C8B-B14F-4D97-AF65-F5344CB8AC3E}">
        <p14:creationId xmlns:p14="http://schemas.microsoft.com/office/powerpoint/2010/main" val="1007891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458487" cy="2585323"/>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smtClean="0"/>
          </a:p>
          <a:p>
            <a:pPr>
              <a:lnSpc>
                <a:spcPct val="150000"/>
              </a:lnSpc>
            </a:pPr>
            <a:r>
              <a:rPr lang="el-GR" dirty="0">
                <a:latin typeface="Arial" panose="020B0604020202020204" pitchFamily="34" charset="0"/>
                <a:cs typeface="Arial" panose="020B0604020202020204" pitchFamily="34" charset="0"/>
              </a:rPr>
              <a:t>α) </a:t>
            </a:r>
            <a:r>
              <a:rPr lang="el-GR" dirty="0" smtClean="0">
                <a:latin typeface="Arial" panose="020B0604020202020204" pitchFamily="34" charset="0"/>
                <a:cs typeface="Arial" panose="020B0604020202020204" pitchFamily="34" charset="0"/>
              </a:rPr>
              <a:t>Βελτίωση Ποιότητας Αέρα</a:t>
            </a:r>
            <a:endParaRPr lang="el-GR" dirty="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β) Μείωση Ηχορύπανσης</a:t>
            </a:r>
          </a:p>
          <a:p>
            <a:pPr>
              <a:lnSpc>
                <a:spcPct val="150000"/>
              </a:lnSpc>
            </a:pPr>
            <a:r>
              <a:rPr lang="el-GR" dirty="0">
                <a:latin typeface="Arial" panose="020B0604020202020204" pitchFamily="34" charset="0"/>
                <a:cs typeface="Arial" panose="020B0604020202020204" pitchFamily="34" charset="0"/>
              </a:rPr>
              <a:t>γ) Χρήση νέων </a:t>
            </a:r>
            <a:r>
              <a:rPr lang="el-GR" dirty="0" smtClean="0">
                <a:latin typeface="Arial" panose="020B0604020202020204" pitchFamily="34" charset="0"/>
                <a:cs typeface="Arial" panose="020B0604020202020204" pitchFamily="34" charset="0"/>
              </a:rPr>
              <a:t>τεχνολογιών</a:t>
            </a:r>
          </a:p>
          <a:p>
            <a:pPr>
              <a:lnSpc>
                <a:spcPct val="150000"/>
              </a:lnSpc>
            </a:pPr>
            <a:endParaRPr lang="el-GR" dirty="0" smtClean="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Μέτρων ΣΒΑΚ 4</a:t>
            </a:r>
            <a:r>
              <a:rPr lang="en-US" b="1" dirty="0" smtClean="0">
                <a:solidFill>
                  <a:schemeClr val="tx1"/>
                </a:solidFill>
                <a:latin typeface="Arial" panose="020B0604020202020204" pitchFamily="34" charset="0"/>
                <a:cs typeface="Arial" panose="020B0604020202020204" pitchFamily="34" charset="0"/>
              </a:rPr>
              <a:t>&amp;5</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35154" y="1630632"/>
            <a:ext cx="5095781" cy="4992110"/>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1257" y="4316657"/>
            <a:ext cx="3458487" cy="2306085"/>
          </a:xfrm>
          <a:prstGeom prst="rect">
            <a:avLst/>
          </a:prstGeom>
        </p:spPr>
      </p:pic>
    </p:spTree>
    <p:extLst>
      <p:ext uri="{BB962C8B-B14F-4D97-AF65-F5344CB8AC3E}">
        <p14:creationId xmlns:p14="http://schemas.microsoft.com/office/powerpoint/2010/main" val="15580997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681282"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6</a:t>
            </a:r>
            <a:r>
              <a:rPr lang="el-GR" dirty="0"/>
              <a:t>: Βελτίωση των στάσεων Δημοσίων συγκοινωνιών</a:t>
            </a:r>
            <a:endParaRPr lang="en-US" dirty="0"/>
          </a:p>
        </p:txBody>
      </p:sp>
      <p:sp>
        <p:nvSpPr>
          <p:cNvPr id="5" name="TextBox 4"/>
          <p:cNvSpPr txBox="1"/>
          <p:nvPr/>
        </p:nvSpPr>
        <p:spPr>
          <a:xfrm>
            <a:off x="5020574" y="1570015"/>
            <a:ext cx="4028532" cy="41395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Οι στάσεις δημοσίων συγκοινωνιών </a:t>
            </a:r>
            <a:r>
              <a:rPr lang="el-GR" sz="1500" dirty="0" smtClean="0">
                <a:latin typeface="Arial" panose="020B0604020202020204" pitchFamily="34" charset="0"/>
                <a:cs typeface="Arial" panose="020B0604020202020204" pitchFamily="34" charset="0"/>
              </a:rPr>
              <a:t>πρόκειται να εξοπλιστούν με προστατευτικό </a:t>
            </a:r>
            <a:r>
              <a:rPr lang="el-GR" sz="1500" dirty="0">
                <a:latin typeface="Arial" panose="020B0604020202020204" pitchFamily="34" charset="0"/>
                <a:cs typeface="Arial" panose="020B0604020202020204" pitchFamily="34" charset="0"/>
              </a:rPr>
              <a:t>στέγαστρο, θέσεις καθήμενων και πληροφόρηση δρομολογίων και γραμμών. </a:t>
            </a:r>
            <a:endParaRPr lang="en-US"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Παράλληλα</a:t>
            </a:r>
            <a:r>
              <a:rPr lang="el-GR" sz="1500" dirty="0">
                <a:latin typeface="Arial" panose="020B0604020202020204" pitchFamily="34" charset="0"/>
                <a:cs typeface="Arial" panose="020B0604020202020204" pitchFamily="34" charset="0"/>
              </a:rPr>
              <a:t>, </a:t>
            </a:r>
            <a:r>
              <a:rPr lang="el-GR" sz="1500" dirty="0" smtClean="0">
                <a:latin typeface="Arial" panose="020B0604020202020204" pitchFamily="34" charset="0"/>
                <a:cs typeface="Arial" panose="020B0604020202020204" pitchFamily="34" charset="0"/>
              </a:rPr>
              <a:t>τα σημεία που τοποθετούνται οι στάσεις θα </a:t>
            </a:r>
            <a:r>
              <a:rPr lang="el-GR" sz="1500" dirty="0">
                <a:latin typeface="Arial" panose="020B0604020202020204" pitchFamily="34" charset="0"/>
                <a:cs typeface="Arial" panose="020B0604020202020204" pitchFamily="34" charset="0"/>
              </a:rPr>
              <a:t>επανεξεταστούν με </a:t>
            </a:r>
            <a:r>
              <a:rPr lang="el-GR" sz="1500" dirty="0" smtClean="0">
                <a:latin typeface="Arial" panose="020B0604020202020204" pitchFamily="34" charset="0"/>
                <a:cs typeface="Arial" panose="020B0604020202020204" pitchFamily="34" charset="0"/>
              </a:rPr>
              <a:t>πρωτεύοντα κριτήρια </a:t>
            </a:r>
            <a:r>
              <a:rPr lang="el-GR" sz="1500" dirty="0">
                <a:latin typeface="Arial" panose="020B0604020202020204" pitchFamily="34" charset="0"/>
                <a:cs typeface="Arial" panose="020B0604020202020204" pitchFamily="34" charset="0"/>
              </a:rPr>
              <a:t>την </a:t>
            </a:r>
            <a:r>
              <a:rPr lang="el-GR" sz="1500" dirty="0" smtClean="0">
                <a:latin typeface="Arial" panose="020B0604020202020204" pitchFamily="34" charset="0"/>
                <a:cs typeface="Arial" panose="020B0604020202020204" pitchFamily="34" charset="0"/>
              </a:rPr>
              <a:t>ασφαλή προσβασιμότητα και αναμονή </a:t>
            </a:r>
            <a:r>
              <a:rPr lang="el-GR" sz="1500" dirty="0">
                <a:latin typeface="Arial" panose="020B0604020202020204" pitchFamily="34" charset="0"/>
                <a:cs typeface="Arial" panose="020B0604020202020204" pitchFamily="34" charset="0"/>
              </a:rPr>
              <a:t>και </a:t>
            </a:r>
            <a:r>
              <a:rPr lang="el-GR" sz="1500" dirty="0" smtClean="0">
                <a:latin typeface="Arial" panose="020B0604020202020204" pitchFamily="34" charset="0"/>
                <a:cs typeface="Arial" panose="020B0604020202020204" pitchFamily="34" charset="0"/>
              </a:rPr>
              <a:t>την καλύτερη κάλυψη και εξυπηρέτηση </a:t>
            </a:r>
            <a:r>
              <a:rPr lang="el-GR" sz="1500" dirty="0">
                <a:latin typeface="Arial" panose="020B0604020202020204" pitchFamily="34" charset="0"/>
                <a:cs typeface="Arial" panose="020B0604020202020204" pitchFamily="34" charset="0"/>
              </a:rPr>
              <a:t>των πολιτών.</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1803" y="1570016"/>
            <a:ext cx="4792122" cy="2570664"/>
          </a:xfrm>
          <a:prstGeom prst="rect">
            <a:avLst/>
          </a:prstGeom>
          <a:ln>
            <a:solidFill>
              <a:schemeClr val="bg1"/>
            </a:solidFill>
          </a:ln>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803" y="4200814"/>
            <a:ext cx="4792122" cy="2536415"/>
          </a:xfrm>
          <a:prstGeom prst="rect">
            <a:avLst/>
          </a:prstGeom>
          <a:ln>
            <a:solidFill>
              <a:schemeClr val="bg1"/>
            </a:solidFill>
          </a:ln>
        </p:spPr>
      </p:pic>
    </p:spTree>
    <p:extLst>
      <p:ext uri="{BB962C8B-B14F-4D97-AF65-F5344CB8AC3E}">
        <p14:creationId xmlns:p14="http://schemas.microsoft.com/office/powerpoint/2010/main" val="36833646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5367186" cy="2308324"/>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endParaRPr lang="el-GR" dirty="0" smtClean="0"/>
          </a:p>
          <a:p>
            <a:pPr algn="ctr"/>
            <a:endParaRPr lang="el-GR" dirty="0" smtClean="0"/>
          </a:p>
          <a:p>
            <a:pPr>
              <a:lnSpc>
                <a:spcPct val="150000"/>
              </a:lnSpc>
            </a:pPr>
            <a:r>
              <a:rPr lang="el-GR" dirty="0">
                <a:latin typeface="Arial" panose="020B0604020202020204" pitchFamily="34" charset="0"/>
                <a:cs typeface="Arial" panose="020B0604020202020204" pitchFamily="34" charset="0"/>
              </a:rPr>
              <a:t>α) Αύξηση επιπέδου εξυπηρέτησης μετακινουμένων</a:t>
            </a:r>
          </a:p>
          <a:p>
            <a:pPr>
              <a:lnSpc>
                <a:spcPct val="150000"/>
              </a:lnSpc>
            </a:pPr>
            <a:r>
              <a:rPr lang="el-GR" dirty="0">
                <a:latin typeface="Arial" panose="020B0604020202020204" pitchFamily="34" charset="0"/>
                <a:cs typeface="Arial" panose="020B0604020202020204" pitchFamily="34" charset="0"/>
              </a:rPr>
              <a:t>β) Μέριμνα για ευάλωτους </a:t>
            </a:r>
            <a:r>
              <a:rPr lang="el-GR" dirty="0" smtClean="0">
                <a:latin typeface="Arial" panose="020B0604020202020204" pitchFamily="34" charset="0"/>
                <a:cs typeface="Arial" panose="020B0604020202020204" pitchFamily="34" charset="0"/>
              </a:rPr>
              <a:t>χρήστες</a:t>
            </a:r>
          </a:p>
          <a:p>
            <a:pPr>
              <a:lnSpc>
                <a:spcPct val="150000"/>
              </a:lnSpc>
            </a:pPr>
            <a:r>
              <a:rPr lang="el-GR" dirty="0" smtClean="0">
                <a:latin typeface="Arial" panose="020B0604020202020204" pitchFamily="34" charset="0"/>
                <a:cs typeface="Arial" panose="020B0604020202020204" pitchFamily="34" charset="0"/>
              </a:rPr>
              <a:t>γ) Βελτίωση Οδικής Ασφάλειας</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6</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77017" y="1630632"/>
            <a:ext cx="3053839" cy="5085418"/>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1256" y="4080962"/>
            <a:ext cx="5367187" cy="2636512"/>
          </a:xfrm>
          <a:prstGeom prst="rect">
            <a:avLst/>
          </a:prstGeom>
        </p:spPr>
      </p:pic>
    </p:spTree>
    <p:extLst>
      <p:ext uri="{BB962C8B-B14F-4D97-AF65-F5344CB8AC3E}">
        <p14:creationId xmlns:p14="http://schemas.microsoft.com/office/powerpoint/2010/main" val="26192592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646776"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7</a:t>
            </a:r>
            <a:r>
              <a:rPr lang="el-GR" dirty="0"/>
              <a:t>: Διαμόρφωση διαδρομών πεζών και πεζοδρόμων</a:t>
            </a:r>
            <a:endParaRPr lang="en-US" dirty="0"/>
          </a:p>
        </p:txBody>
      </p:sp>
      <p:sp>
        <p:nvSpPr>
          <p:cNvPr id="5" name="TextBox 4"/>
          <p:cNvSpPr txBox="1"/>
          <p:nvPr/>
        </p:nvSpPr>
        <p:spPr>
          <a:xfrm>
            <a:off x="182881" y="1577306"/>
            <a:ext cx="3827416" cy="483209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smtClean="0">
                <a:latin typeface="Arial" panose="020B0604020202020204" pitchFamily="34" charset="0"/>
                <a:cs typeface="Arial" panose="020B0604020202020204" pitchFamily="34" charset="0"/>
              </a:rPr>
              <a:t>Δράσεις αστικής </a:t>
            </a:r>
            <a:r>
              <a:rPr lang="el-GR" sz="1500" dirty="0">
                <a:latin typeface="Arial" panose="020B0604020202020204" pitchFamily="34" charset="0"/>
                <a:cs typeface="Arial" panose="020B0604020202020204" pitchFamily="34" charset="0"/>
              </a:rPr>
              <a:t>αναζωογόνησης σε ζώνες, διαδρομές και πλατείες, προωθώντας την </a:t>
            </a:r>
            <a:r>
              <a:rPr lang="el-GR" sz="1500" dirty="0" smtClean="0">
                <a:latin typeface="Arial" panose="020B0604020202020204" pitchFamily="34" charset="0"/>
                <a:cs typeface="Arial" panose="020B0604020202020204" pitchFamily="34" charset="0"/>
              </a:rPr>
              <a:t>ασφαλή και απρόσκοπτη πεζή μετακίνηση για τη σύνδεση όλων των σημείων ενδιαφέροντος μεταξύ τους και με το κέντρο της Ορεστιάδας.</a:t>
            </a:r>
            <a:r>
              <a:rPr lang="el-GR" sz="1500" dirty="0" smtClean="0">
                <a:solidFill>
                  <a:srgbClr val="FF0000"/>
                </a:solidFill>
                <a:latin typeface="Arial" panose="020B0604020202020204" pitchFamily="34" charset="0"/>
                <a:cs typeface="Arial" panose="020B0604020202020204" pitchFamily="34" charset="0"/>
              </a:rPr>
              <a:t> </a:t>
            </a:r>
            <a:r>
              <a:rPr lang="el-GR" sz="1500" dirty="0" smtClean="0">
                <a:latin typeface="Arial" panose="020B0604020202020204" pitchFamily="34" charset="0"/>
                <a:cs typeface="Arial" panose="020B0604020202020204" pitchFamily="34" charset="0"/>
              </a:rPr>
              <a:t>Οι </a:t>
            </a:r>
            <a:r>
              <a:rPr lang="el-GR" sz="1500" dirty="0">
                <a:latin typeface="Arial" panose="020B0604020202020204" pitchFamily="34" charset="0"/>
                <a:cs typeface="Arial" panose="020B0604020202020204" pitchFamily="34" charset="0"/>
              </a:rPr>
              <a:t>επεμβάσεις θα πρέπει να επιλέγονται με </a:t>
            </a:r>
            <a:r>
              <a:rPr lang="el-GR" sz="1500" dirty="0" smtClean="0">
                <a:latin typeface="Arial" panose="020B0604020202020204" pitchFamily="34" charset="0"/>
                <a:cs typeface="Arial" panose="020B0604020202020204" pitchFamily="34" charset="0"/>
              </a:rPr>
              <a:t>πρωτεύοντα κριτήρια </a:t>
            </a:r>
            <a:r>
              <a:rPr lang="el-GR" sz="1500" dirty="0">
                <a:latin typeface="Arial" panose="020B0604020202020204" pitchFamily="34" charset="0"/>
                <a:cs typeface="Arial" panose="020B0604020202020204" pitchFamily="34" charset="0"/>
              </a:rPr>
              <a:t>την ανάπτυξη της επιχειρηματικότητας, την βελτίωση της ποιότητας ζωής και την προώθηση της βιώσιμης κινητικότητας</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80294" y="1714465"/>
            <a:ext cx="4918739" cy="5005512"/>
          </a:xfrm>
          <a:prstGeom prst="rect">
            <a:avLst/>
          </a:prstGeom>
          <a:ln>
            <a:solidFill>
              <a:schemeClr val="bg1"/>
            </a:solidFill>
          </a:ln>
        </p:spPr>
      </p:pic>
    </p:spTree>
    <p:extLst>
      <p:ext uri="{BB962C8B-B14F-4D97-AF65-F5344CB8AC3E}">
        <p14:creationId xmlns:p14="http://schemas.microsoft.com/office/powerpoint/2010/main" val="9533158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4071046" cy="2723823"/>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nSpc>
                <a:spcPct val="150000"/>
              </a:lnSpc>
            </a:pPr>
            <a:r>
              <a:rPr lang="el-GR" dirty="0" smtClean="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Αισθητική αναβάθμιση του αστικού τοπίου</a:t>
            </a:r>
          </a:p>
          <a:p>
            <a:pPr>
              <a:lnSpc>
                <a:spcPct val="150000"/>
              </a:lnSpc>
            </a:pPr>
            <a:r>
              <a:rPr lang="el-GR" dirty="0">
                <a:latin typeface="Arial" panose="020B0604020202020204" pitchFamily="34" charset="0"/>
                <a:cs typeface="Arial" panose="020B0604020202020204" pitchFamily="34" charset="0"/>
              </a:rPr>
              <a:t>β) Ενίσχυση της επιχειρηματικότητας</a:t>
            </a:r>
          </a:p>
          <a:p>
            <a:pPr>
              <a:lnSpc>
                <a:spcPct val="150000"/>
              </a:lnSpc>
            </a:pPr>
            <a:r>
              <a:rPr lang="el-GR" dirty="0">
                <a:latin typeface="Arial" panose="020B0604020202020204" pitchFamily="34" charset="0"/>
                <a:cs typeface="Arial" panose="020B0604020202020204" pitchFamily="34" charset="0"/>
              </a:rPr>
              <a:t>γ) Περιορισμός μηχανοκίνητης </a:t>
            </a:r>
            <a:r>
              <a:rPr lang="el-GR" dirty="0" smtClean="0">
                <a:latin typeface="Arial" panose="020B0604020202020204" pitchFamily="34" charset="0"/>
                <a:cs typeface="Arial" panose="020B0604020202020204" pitchFamily="34" charset="0"/>
              </a:rPr>
              <a:t>κυκλοφορίας</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7</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56590" y="1630631"/>
            <a:ext cx="4607511" cy="5063131"/>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1257" y="4429957"/>
            <a:ext cx="4071046" cy="2332542"/>
          </a:xfrm>
          <a:prstGeom prst="rect">
            <a:avLst/>
          </a:prstGeom>
        </p:spPr>
      </p:pic>
    </p:spTree>
    <p:extLst>
      <p:ext uri="{BB962C8B-B14F-4D97-AF65-F5344CB8AC3E}">
        <p14:creationId xmlns:p14="http://schemas.microsoft.com/office/powerpoint/2010/main" val="21064448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853810"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8</a:t>
            </a:r>
            <a:r>
              <a:rPr lang="el-GR" dirty="0"/>
              <a:t>: Προωθητικές δραστηριότητες αλλαγής συμπεριφοράς μετακινουμένων</a:t>
            </a:r>
            <a:endParaRPr lang="en-US" dirty="0"/>
          </a:p>
        </p:txBody>
      </p:sp>
      <p:sp>
        <p:nvSpPr>
          <p:cNvPr id="5" name="TextBox 4"/>
          <p:cNvSpPr txBox="1"/>
          <p:nvPr/>
        </p:nvSpPr>
        <p:spPr>
          <a:xfrm>
            <a:off x="4856672" y="1779058"/>
            <a:ext cx="4192434" cy="41395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Ένα </a:t>
            </a:r>
            <a:r>
              <a:rPr lang="el-GR" sz="1500" b="1" dirty="0">
                <a:latin typeface="Arial" panose="020B0604020202020204" pitchFamily="34" charset="0"/>
                <a:cs typeface="Arial" panose="020B0604020202020204" pitchFamily="34" charset="0"/>
              </a:rPr>
              <a:t>σύνολο δράσεων και εκδηλώσεων </a:t>
            </a:r>
            <a:r>
              <a:rPr lang="el-GR" sz="1500" dirty="0">
                <a:latin typeface="Arial" panose="020B0604020202020204" pitchFamily="34" charset="0"/>
                <a:cs typeface="Arial" panose="020B0604020202020204" pitchFamily="34" charset="0"/>
              </a:rPr>
              <a:t>με σκοπό την ευαισθητοποίηση των μετακινουμένων προς τις βιώσιμες μορφές κινητικότητας. </a:t>
            </a:r>
            <a:endParaRPr lang="el-GR"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Καθ’ όλη </a:t>
            </a:r>
            <a:r>
              <a:rPr lang="el-GR" sz="1500" dirty="0">
                <a:latin typeface="Arial" panose="020B0604020202020204" pitchFamily="34" charset="0"/>
                <a:cs typeface="Arial" panose="020B0604020202020204" pitchFamily="34" charset="0"/>
              </a:rPr>
              <a:t>την διάρκεια </a:t>
            </a:r>
            <a:r>
              <a:rPr lang="el-GR" sz="1500" dirty="0" smtClean="0">
                <a:latin typeface="Arial" panose="020B0604020202020204" pitchFamily="34" charset="0"/>
                <a:cs typeface="Arial" panose="020B0604020202020204" pitchFamily="34" charset="0"/>
              </a:rPr>
              <a:t>υλοποίησης του στρατηγικού σχεδίου, πρόκειται να δοθεί μεγάλη βαρύτητα </a:t>
            </a:r>
            <a:r>
              <a:rPr lang="el-GR" sz="1500" dirty="0">
                <a:latin typeface="Arial" panose="020B0604020202020204" pitchFamily="34" charset="0"/>
                <a:cs typeface="Arial" panose="020B0604020202020204" pitchFamily="34" charset="0"/>
              </a:rPr>
              <a:t>στην καλλιέργεια της συμπεριφοράς των πολίτων </a:t>
            </a:r>
            <a:r>
              <a:rPr lang="el-GR" sz="1500" dirty="0" smtClean="0">
                <a:latin typeface="Arial" panose="020B0604020202020204" pitchFamily="34" charset="0"/>
                <a:cs typeface="Arial" panose="020B0604020202020204" pitchFamily="34" charset="0"/>
              </a:rPr>
              <a:t>όσον αφορά την </a:t>
            </a:r>
            <a:r>
              <a:rPr lang="el-GR" sz="1500" dirty="0">
                <a:latin typeface="Arial" panose="020B0604020202020204" pitchFamily="34" charset="0"/>
                <a:cs typeface="Arial" panose="020B0604020202020204" pitchFamily="34" charset="0"/>
              </a:rPr>
              <a:t>βιώσιμη κινητικότητα. </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938" y="1779058"/>
            <a:ext cx="4675504" cy="2211075"/>
          </a:xfrm>
          <a:prstGeom prst="rect">
            <a:avLst/>
          </a:prstGeom>
          <a:ln>
            <a:solidFill>
              <a:schemeClr val="bg1"/>
            </a:solidFill>
          </a:ln>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937" y="4005373"/>
            <a:ext cx="4675505" cy="2731857"/>
          </a:xfrm>
          <a:prstGeom prst="rect">
            <a:avLst/>
          </a:prstGeom>
          <a:ln>
            <a:solidFill>
              <a:schemeClr val="bg1"/>
            </a:solidFill>
          </a:ln>
        </p:spPr>
      </p:pic>
    </p:spTree>
    <p:extLst>
      <p:ext uri="{BB962C8B-B14F-4D97-AF65-F5344CB8AC3E}">
        <p14:creationId xmlns:p14="http://schemas.microsoft.com/office/powerpoint/2010/main" val="11257361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6" y="1719412"/>
            <a:ext cx="4133191" cy="4801314"/>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nSpc>
                <a:spcPct val="150000"/>
              </a:lnSpc>
            </a:pPr>
            <a:endParaRPr lang="el-GR" dirty="0" smtClean="0">
              <a:latin typeface="Arial" panose="020B0604020202020204" pitchFamily="34" charset="0"/>
              <a:cs typeface="Arial" panose="020B0604020202020204" pitchFamily="34" charset="0"/>
            </a:endParaRPr>
          </a:p>
          <a:p>
            <a:pPr>
              <a:lnSpc>
                <a:spcPct val="150000"/>
              </a:lnSpc>
            </a:pPr>
            <a:r>
              <a:rPr lang="el-GR" dirty="0" smtClean="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Ενημέρωση και πληροφόρηση των πολιτών προς την βιώσιμη κινητικότητα</a:t>
            </a:r>
          </a:p>
          <a:p>
            <a:pPr>
              <a:lnSpc>
                <a:spcPct val="150000"/>
              </a:lnSpc>
            </a:pPr>
            <a:r>
              <a:rPr lang="el-GR" dirty="0">
                <a:latin typeface="Arial" panose="020B0604020202020204" pitchFamily="34" charset="0"/>
                <a:cs typeface="Arial" panose="020B0604020202020204" pitchFamily="34" charset="0"/>
              </a:rPr>
              <a:t>β) Ανάπτυξη "Έξυπνων" και υπευθύνων πολιτών</a:t>
            </a:r>
          </a:p>
          <a:p>
            <a:pPr>
              <a:lnSpc>
                <a:spcPct val="150000"/>
              </a:lnSpc>
            </a:pPr>
            <a:r>
              <a:rPr lang="el-GR" dirty="0">
                <a:latin typeface="Arial" panose="020B0604020202020204" pitchFamily="34" charset="0"/>
                <a:cs typeface="Arial" panose="020B0604020202020204" pitchFamily="34" charset="0"/>
              </a:rPr>
              <a:t>γ) Εξασφάλιση της κατανόησης, της αποδοχής και της διατήρησης των υπολοίπων μέτρων του </a:t>
            </a:r>
            <a:r>
              <a:rPr lang="el-GR" dirty="0" smtClean="0">
                <a:latin typeface="Arial" panose="020B0604020202020204" pitchFamily="34" charset="0"/>
                <a:cs typeface="Arial" panose="020B0604020202020204" pitchFamily="34" charset="0"/>
              </a:rPr>
              <a:t>ΣΒΑΚ</a:t>
            </a:r>
            <a:endParaRPr lang="en-US" dirty="0" smtClean="0">
              <a:latin typeface="Arial" panose="020B0604020202020204" pitchFamily="34" charset="0"/>
              <a:cs typeface="Arial" panose="020B0604020202020204" pitchFamily="34" charset="0"/>
            </a:endParaRPr>
          </a:p>
          <a:p>
            <a:pPr>
              <a:lnSpc>
                <a:spcPct val="150000"/>
              </a:lnSpc>
            </a:pPr>
            <a:endParaRPr lang="el-GR" dirty="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8</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84322" y="1714465"/>
            <a:ext cx="4379199" cy="4855011"/>
          </a:xfrm>
          <a:prstGeom prst="rect">
            <a:avLst/>
          </a:prstGeom>
        </p:spPr>
      </p:pic>
    </p:spTree>
    <p:extLst>
      <p:ext uri="{BB962C8B-B14F-4D97-AF65-F5344CB8AC3E}">
        <p14:creationId xmlns:p14="http://schemas.microsoft.com/office/powerpoint/2010/main" val="29821831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646776"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a:t>9</a:t>
            </a:r>
            <a:r>
              <a:rPr lang="el-GR" dirty="0"/>
              <a:t>: Θέσεις στάθμευσης ποδηλάτων</a:t>
            </a:r>
            <a:endParaRPr lang="en-US" dirty="0"/>
          </a:p>
        </p:txBody>
      </p:sp>
      <p:sp>
        <p:nvSpPr>
          <p:cNvPr id="5" name="TextBox 4"/>
          <p:cNvSpPr txBox="1"/>
          <p:nvPr/>
        </p:nvSpPr>
        <p:spPr>
          <a:xfrm>
            <a:off x="103517" y="1645457"/>
            <a:ext cx="4239883" cy="498598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Το μέτρο περιλαμβάνει την εγκατάσταση θέσεων στάθμευσης ποδηλάτων στο σύνολο του δικτύου της Ορεστιάδας. </a:t>
            </a:r>
            <a:endParaRPr lang="el-GR"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Θέσεις </a:t>
            </a:r>
            <a:r>
              <a:rPr lang="el-GR" sz="1500" b="1" dirty="0">
                <a:latin typeface="Arial" panose="020B0604020202020204" pitchFamily="34" charset="0"/>
                <a:cs typeface="Arial" panose="020B0604020202020204" pitchFamily="34" charset="0"/>
              </a:rPr>
              <a:t>βραχυχρόνιας στάθμευσης </a:t>
            </a:r>
            <a:r>
              <a:rPr lang="el-GR" sz="1500" dirty="0">
                <a:latin typeface="Arial" panose="020B0604020202020204" pitchFamily="34" charset="0"/>
                <a:cs typeface="Arial" panose="020B0604020202020204" pitchFamily="34" charset="0"/>
              </a:rPr>
              <a:t>πρόκειται τοποθετηθούν σε λειτουργικά σημεία ενδιαφέροντος της πόλης (π.χ. Υπηρεσίες, εμπορικές οδούς, </a:t>
            </a:r>
            <a:r>
              <a:rPr lang="el-GR" sz="1500" dirty="0" smtClean="0">
                <a:latin typeface="Arial" panose="020B0604020202020204" pitchFamily="34" charset="0"/>
                <a:cs typeface="Arial" panose="020B0604020202020204" pitchFamily="34" charset="0"/>
              </a:rPr>
              <a:t>πλατείες).</a:t>
            </a:r>
          </a:p>
          <a:p>
            <a:pPr>
              <a:lnSpc>
                <a:spcPts val="3000"/>
              </a:lnSpc>
              <a:spcBef>
                <a:spcPts val="600"/>
              </a:spcBef>
            </a:pPr>
            <a:r>
              <a:rPr lang="el-GR" sz="1500" dirty="0" smtClean="0">
                <a:latin typeface="Arial" panose="020B0604020202020204" pitchFamily="34" charset="0"/>
                <a:cs typeface="Arial" panose="020B0604020202020204" pitchFamily="34" charset="0"/>
              </a:rPr>
              <a:t>Θέσεις </a:t>
            </a:r>
            <a:r>
              <a:rPr lang="el-GR" sz="1500" b="1" dirty="0">
                <a:latin typeface="Arial" panose="020B0604020202020204" pitchFamily="34" charset="0"/>
                <a:cs typeface="Arial" panose="020B0604020202020204" pitchFamily="34" charset="0"/>
              </a:rPr>
              <a:t>μακροχρόνιας στάθμευσης </a:t>
            </a:r>
            <a:r>
              <a:rPr lang="el-GR" sz="1500" dirty="0">
                <a:latin typeface="Arial" panose="020B0604020202020204" pitchFamily="34" charset="0"/>
                <a:cs typeface="Arial" panose="020B0604020202020204" pitchFamily="34" charset="0"/>
              </a:rPr>
              <a:t>πρόκειται να τοποθετηθούν σε σχολεία και επιχειρήσεις με πολύ προσωπικό προκειμένου να εξυπηρετηθούν εργαζόμενοι και μαθητές.</a:t>
            </a:r>
          </a:p>
        </p:txBody>
      </p:sp>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65320" y="1645457"/>
            <a:ext cx="4533713" cy="2636820"/>
          </a:xfrm>
          <a:prstGeom prst="rect">
            <a:avLst/>
          </a:prstGeom>
          <a:ln>
            <a:solidFill>
              <a:schemeClr val="bg1"/>
            </a:solidFill>
          </a:ln>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65320" y="4340368"/>
            <a:ext cx="4533713" cy="2431367"/>
          </a:xfrm>
          <a:prstGeom prst="rect">
            <a:avLst/>
          </a:prstGeom>
          <a:ln>
            <a:solidFill>
              <a:schemeClr val="bg1"/>
            </a:solidFill>
          </a:ln>
        </p:spPr>
      </p:pic>
    </p:spTree>
    <p:extLst>
      <p:ext uri="{BB962C8B-B14F-4D97-AF65-F5344CB8AC3E}">
        <p14:creationId xmlns:p14="http://schemas.microsoft.com/office/powerpoint/2010/main" val="1462025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5136366" cy="2169825"/>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smtClean="0"/>
          </a:p>
          <a:p>
            <a:pPr algn="ctr"/>
            <a:endParaRPr lang="el-GR" dirty="0" smtClean="0"/>
          </a:p>
          <a:p>
            <a:pPr>
              <a:lnSpc>
                <a:spcPct val="150000"/>
              </a:lnSpc>
            </a:pPr>
            <a:r>
              <a:rPr lang="el-GR" dirty="0">
                <a:latin typeface="Arial" panose="020B0604020202020204" pitchFamily="34" charset="0"/>
                <a:cs typeface="Arial" panose="020B0604020202020204" pitchFamily="34" charset="0"/>
              </a:rPr>
              <a:t>α) Προώθηση χρήσης ποδηλάτου</a:t>
            </a:r>
          </a:p>
          <a:p>
            <a:pPr>
              <a:lnSpc>
                <a:spcPct val="150000"/>
              </a:lnSpc>
            </a:pPr>
            <a:r>
              <a:rPr lang="el-GR" dirty="0">
                <a:latin typeface="Arial" panose="020B0604020202020204" pitchFamily="34" charset="0"/>
                <a:cs typeface="Arial" panose="020B0604020202020204" pitchFamily="34" charset="0"/>
              </a:rPr>
              <a:t>β) Βελτίωση ανταγωνιστικότητας έναντι του </a:t>
            </a:r>
            <a:r>
              <a:rPr lang="el-GR" dirty="0" smtClean="0">
                <a:latin typeface="Arial" panose="020B0604020202020204" pitchFamily="34" charset="0"/>
                <a:cs typeface="Arial" panose="020B0604020202020204" pitchFamily="34" charset="0"/>
              </a:rPr>
              <a:t>ΙΧ</a:t>
            </a:r>
          </a:p>
          <a:p>
            <a:pPr>
              <a:lnSpc>
                <a:spcPct val="150000"/>
              </a:lnSpc>
            </a:pPr>
            <a:endParaRPr lang="el-GR" dirty="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9</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81709" y="1714465"/>
            <a:ext cx="3317324" cy="493381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1257" y="3926226"/>
            <a:ext cx="5136366" cy="2722056"/>
          </a:xfrm>
          <a:prstGeom prst="rect">
            <a:avLst/>
          </a:prstGeom>
        </p:spPr>
      </p:pic>
    </p:spTree>
    <p:extLst>
      <p:ext uri="{BB962C8B-B14F-4D97-AF65-F5344CB8AC3E}">
        <p14:creationId xmlns:p14="http://schemas.microsoft.com/office/powerpoint/2010/main" val="26268003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853810"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10</a:t>
            </a:r>
            <a:r>
              <a:rPr lang="el-GR" dirty="0"/>
              <a:t>: Ανάπτυξη σχολικών διαδρομών και διαδρομών απασχολούμενων</a:t>
            </a:r>
            <a:endParaRPr lang="en-US" dirty="0"/>
          </a:p>
        </p:txBody>
      </p:sp>
      <p:sp>
        <p:nvSpPr>
          <p:cNvPr id="5" name="TextBox 4"/>
          <p:cNvSpPr txBox="1"/>
          <p:nvPr/>
        </p:nvSpPr>
        <p:spPr>
          <a:xfrm>
            <a:off x="4841103" y="1779058"/>
            <a:ext cx="4192434" cy="490903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smtClean="0">
                <a:latin typeface="Arial" panose="020B0604020202020204" pitchFamily="34" charset="0"/>
                <a:cs typeface="Arial" panose="020B0604020202020204" pitchFamily="34" charset="0"/>
              </a:rPr>
              <a:t>Αναβαθμίζονται οι </a:t>
            </a:r>
            <a:r>
              <a:rPr lang="el-GR" sz="1500" b="1" dirty="0">
                <a:latin typeface="Arial" panose="020B0604020202020204" pitchFamily="34" charset="0"/>
                <a:cs typeface="Arial" panose="020B0604020202020204" pitchFamily="34" charset="0"/>
              </a:rPr>
              <a:t>διαδρομές των μαθητών </a:t>
            </a:r>
            <a:r>
              <a:rPr lang="el-GR" sz="1500" dirty="0">
                <a:latin typeface="Arial" panose="020B0604020202020204" pitchFamily="34" charset="0"/>
                <a:cs typeface="Arial" panose="020B0604020202020204" pitchFamily="34" charset="0"/>
              </a:rPr>
              <a:t>και των </a:t>
            </a:r>
            <a:r>
              <a:rPr lang="el-GR" sz="1500" b="1" dirty="0">
                <a:latin typeface="Arial" panose="020B0604020202020204" pitchFamily="34" charset="0"/>
                <a:cs typeface="Arial" panose="020B0604020202020204" pitchFamily="34" charset="0"/>
              </a:rPr>
              <a:t>απασχολούμενων </a:t>
            </a:r>
            <a:r>
              <a:rPr lang="el-GR" sz="1500" dirty="0">
                <a:latin typeface="Arial" panose="020B0604020202020204" pitchFamily="34" charset="0"/>
                <a:cs typeface="Arial" panose="020B0604020202020204" pitchFamily="34" charset="0"/>
              </a:rPr>
              <a:t>από/προς τα σχολεία και τα σημεία απασχόλησης </a:t>
            </a:r>
            <a:r>
              <a:rPr lang="el-GR" sz="1500" dirty="0" smtClean="0">
                <a:latin typeface="Arial" panose="020B0604020202020204" pitchFamily="34" charset="0"/>
                <a:cs typeface="Arial" panose="020B0604020202020204" pitchFamily="34" charset="0"/>
              </a:rPr>
              <a:t>τους</a:t>
            </a:r>
            <a:r>
              <a:rPr lang="en-US" sz="1500" dirty="0" smtClean="0">
                <a:latin typeface="Arial" panose="020B0604020202020204" pitchFamily="34" charset="0"/>
                <a:cs typeface="Arial" panose="020B0604020202020204" pitchFamily="34" charset="0"/>
              </a:rPr>
              <a:t>.</a:t>
            </a:r>
          </a:p>
          <a:p>
            <a:pPr>
              <a:lnSpc>
                <a:spcPts val="3000"/>
              </a:lnSpc>
              <a:spcBef>
                <a:spcPts val="600"/>
              </a:spcBef>
            </a:pPr>
            <a:r>
              <a:rPr lang="el-GR" sz="1500" dirty="0" smtClean="0">
                <a:latin typeface="Arial" panose="020B0604020202020204" pitchFamily="34" charset="0"/>
                <a:cs typeface="Arial" panose="020B0604020202020204" pitchFamily="34" charset="0"/>
              </a:rPr>
              <a:t>Συγκεκριμένα</a:t>
            </a:r>
            <a:r>
              <a:rPr lang="el-GR" sz="1500" dirty="0">
                <a:latin typeface="Arial" panose="020B0604020202020204" pitchFamily="34" charset="0"/>
                <a:cs typeface="Arial" panose="020B0604020202020204" pitchFamily="34" charset="0"/>
              </a:rPr>
              <a:t>, εντοπίζονται ή αναπτύσσονται διαδρομές με ευνοϊκότερα χαρακτηριστικά για τους πεζούς και τους ποδηλάτες, παραχωρείται προτεραιότητα σε διασταυρώσεις και οργανώνονται ειδικά δρομολόγια αστικής συγκοινωνίας και </a:t>
            </a:r>
            <a:r>
              <a:rPr lang="el-GR" sz="1500" dirty="0" err="1">
                <a:latin typeface="Arial" panose="020B0604020202020204" pitchFamily="34" charset="0"/>
                <a:cs typeface="Arial" panose="020B0604020202020204" pitchFamily="34" charset="0"/>
              </a:rPr>
              <a:t>συνεπιβατισμού</a:t>
            </a:r>
            <a:r>
              <a:rPr lang="el-GR" sz="1500" dirty="0">
                <a:latin typeface="Arial" panose="020B0604020202020204" pitchFamily="34" charset="0"/>
                <a:cs typeface="Arial" panose="020B0604020202020204" pitchFamily="34" charset="0"/>
              </a:rPr>
              <a:t>. </a:t>
            </a:r>
            <a:endParaRPr lang="el-GR"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Η </a:t>
            </a:r>
            <a:r>
              <a:rPr lang="el-GR" sz="1500" dirty="0">
                <a:latin typeface="Arial" panose="020B0604020202020204" pitchFamily="34" charset="0"/>
                <a:cs typeface="Arial" panose="020B0604020202020204" pitchFamily="34" charset="0"/>
              </a:rPr>
              <a:t>αλλαγή συμπεριφοράς γονέων και μαθητών αποτελεί το κύριο ζητούμενο του μέτρου.</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9938" y="1779058"/>
            <a:ext cx="4675504" cy="2370248"/>
          </a:xfrm>
          <a:prstGeom prst="rect">
            <a:avLst/>
          </a:prstGeom>
          <a:ln>
            <a:solidFill>
              <a:schemeClr val="bg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052" y="4209691"/>
            <a:ext cx="4656389" cy="2478403"/>
          </a:xfrm>
          <a:prstGeom prst="rect">
            <a:avLst/>
          </a:prstGeom>
          <a:ln>
            <a:solidFill>
              <a:schemeClr val="bg1"/>
            </a:solidFill>
          </a:ln>
        </p:spPr>
      </p:pic>
    </p:spTree>
    <p:extLst>
      <p:ext uri="{BB962C8B-B14F-4D97-AF65-F5344CB8AC3E}">
        <p14:creationId xmlns:p14="http://schemas.microsoft.com/office/powerpoint/2010/main" val="11162402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911248" cy="2169825"/>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α) Βελτίωση της οδικής ασφάλειας</a:t>
            </a:r>
          </a:p>
          <a:p>
            <a:pPr>
              <a:lnSpc>
                <a:spcPct val="150000"/>
              </a:lnSpc>
            </a:pPr>
            <a:r>
              <a:rPr lang="el-GR" dirty="0">
                <a:latin typeface="Arial" panose="020B0604020202020204" pitchFamily="34" charset="0"/>
                <a:cs typeface="Arial" panose="020B0604020202020204" pitchFamily="34" charset="0"/>
              </a:rPr>
              <a:t>β) Εξυπηρέτηση ευάλωτων χρηστών</a:t>
            </a:r>
          </a:p>
          <a:p>
            <a:pPr>
              <a:lnSpc>
                <a:spcPct val="150000"/>
              </a:lnSpc>
            </a:pPr>
            <a:r>
              <a:rPr lang="el-GR" dirty="0">
                <a:latin typeface="Arial" panose="020B0604020202020204" pitchFamily="34" charset="0"/>
                <a:cs typeface="Arial" panose="020B0604020202020204" pitchFamily="34" charset="0"/>
              </a:rPr>
              <a:t>γ) Περιορισμός της χρήσης του Ι.Χ</a:t>
            </a:r>
            <a:r>
              <a:rPr lang="el-GR" dirty="0" smtClean="0"/>
              <a:t>.</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10</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50058" y="1630632"/>
            <a:ext cx="4648976" cy="511639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3037" y="3947233"/>
            <a:ext cx="4069468" cy="2829275"/>
          </a:xfrm>
          <a:prstGeom prst="rect">
            <a:avLst/>
          </a:prstGeom>
        </p:spPr>
      </p:pic>
    </p:spTree>
    <p:extLst>
      <p:ext uri="{BB962C8B-B14F-4D97-AF65-F5344CB8AC3E}">
        <p14:creationId xmlns:p14="http://schemas.microsoft.com/office/powerpoint/2010/main" val="23362741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646776"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11</a:t>
            </a:r>
            <a:r>
              <a:rPr lang="el-GR" dirty="0" smtClean="0"/>
              <a:t>: </a:t>
            </a:r>
            <a:r>
              <a:rPr lang="el-GR" dirty="0"/>
              <a:t>Σύστημα ελεγχόμενης στάθμευσης</a:t>
            </a:r>
            <a:endParaRPr lang="en-US" dirty="0"/>
          </a:p>
        </p:txBody>
      </p:sp>
      <p:sp>
        <p:nvSpPr>
          <p:cNvPr id="5" name="TextBox 4"/>
          <p:cNvSpPr txBox="1"/>
          <p:nvPr/>
        </p:nvSpPr>
        <p:spPr>
          <a:xfrm>
            <a:off x="156755" y="1541202"/>
            <a:ext cx="4468483" cy="306237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Στον κεντρικό εμπορικό πυρήνα της Ορεστιάδας θα μελετηθεί η εφαρμογή συστήματος βραχυχρόνιας-ελεγχόμενης στάθμευσης. </a:t>
            </a:r>
            <a:endParaRPr lang="en-US"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Το </a:t>
            </a:r>
            <a:r>
              <a:rPr lang="el-GR" sz="1500" dirty="0">
                <a:latin typeface="Arial" panose="020B0604020202020204" pitchFamily="34" charset="0"/>
                <a:cs typeface="Arial" panose="020B0604020202020204" pitchFamily="34" charset="0"/>
              </a:rPr>
              <a:t>συγκεκριμένο σύστημα πρόκειται να τίθεται σε ισχύ τις περιόδους αιχμής (κατά προτεραιότητα</a:t>
            </a:r>
            <a:r>
              <a:rPr lang="el-GR" sz="1500" dirty="0" smtClean="0">
                <a:latin typeface="Arial" panose="020B0604020202020204" pitchFamily="34" charset="0"/>
                <a:cs typeface="Arial" panose="020B0604020202020204" pitchFamily="34" charset="0"/>
              </a:rPr>
              <a:t>).</a:t>
            </a:r>
          </a:p>
          <a:p>
            <a:pPr>
              <a:lnSpc>
                <a:spcPts val="3000"/>
              </a:lnSpc>
              <a:spcBef>
                <a:spcPts val="600"/>
              </a:spcBef>
            </a:pPr>
            <a:endParaRPr lang="el-GR" sz="1500"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324748" y="2039361"/>
            <a:ext cx="5111318" cy="4237252"/>
          </a:xfrm>
          <a:prstGeom prst="rect">
            <a:avLst/>
          </a:prstGeom>
          <a:ln>
            <a:solidFill>
              <a:schemeClr val="bg1"/>
            </a:solidFill>
          </a:ln>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517" y="4282279"/>
            <a:ext cx="4468483" cy="2431367"/>
          </a:xfrm>
          <a:prstGeom prst="rect">
            <a:avLst/>
          </a:prstGeom>
          <a:ln>
            <a:solidFill>
              <a:schemeClr val="bg1"/>
            </a:solidFill>
          </a:ln>
        </p:spPr>
      </p:pic>
    </p:spTree>
    <p:extLst>
      <p:ext uri="{BB962C8B-B14F-4D97-AF65-F5344CB8AC3E}">
        <p14:creationId xmlns:p14="http://schemas.microsoft.com/office/powerpoint/2010/main" val="637911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922554" cy="2723823"/>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nSpc>
                <a:spcPct val="150000"/>
              </a:lnSpc>
            </a:pPr>
            <a:r>
              <a:rPr lang="el-GR" dirty="0" smtClean="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Περιορισμός παράνομης στάθμευσης</a:t>
            </a:r>
          </a:p>
          <a:p>
            <a:pPr>
              <a:lnSpc>
                <a:spcPct val="150000"/>
              </a:lnSpc>
            </a:pPr>
            <a:r>
              <a:rPr lang="el-GR" dirty="0">
                <a:latin typeface="Arial" panose="020B0604020202020204" pitchFamily="34" charset="0"/>
                <a:cs typeface="Arial" panose="020B0604020202020204" pitchFamily="34" charset="0"/>
              </a:rPr>
              <a:t>β) Περιορισμός κυκλοφοριακής συμφόρησης</a:t>
            </a:r>
          </a:p>
          <a:p>
            <a:pPr>
              <a:lnSpc>
                <a:spcPct val="150000"/>
              </a:lnSpc>
            </a:pPr>
            <a:r>
              <a:rPr lang="el-GR" dirty="0">
                <a:latin typeface="Arial" panose="020B0604020202020204" pitchFamily="34" charset="0"/>
                <a:cs typeface="Arial" panose="020B0604020202020204" pitchFamily="34" charset="0"/>
              </a:rPr>
              <a:t>γ) Έσοδα για τον δήμο</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11</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1245" y="1654490"/>
            <a:ext cx="4662003" cy="501264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912" y="4431705"/>
            <a:ext cx="3609406" cy="2346908"/>
          </a:xfrm>
          <a:prstGeom prst="rect">
            <a:avLst/>
          </a:prstGeom>
        </p:spPr>
      </p:pic>
    </p:spTree>
    <p:extLst>
      <p:ext uri="{BB962C8B-B14F-4D97-AF65-F5344CB8AC3E}">
        <p14:creationId xmlns:p14="http://schemas.microsoft.com/office/powerpoint/2010/main" val="40905632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853810"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12</a:t>
            </a:r>
            <a:r>
              <a:rPr lang="el-GR" dirty="0"/>
              <a:t>: </a:t>
            </a:r>
            <a:r>
              <a:rPr lang="el-GR" dirty="0" smtClean="0"/>
              <a:t>Θέσπιση </a:t>
            </a:r>
            <a:r>
              <a:rPr lang="el-GR" dirty="0"/>
              <a:t>κανονισμού Φορτοεκφορτώσεων</a:t>
            </a:r>
            <a:endParaRPr lang="en-US" dirty="0"/>
          </a:p>
        </p:txBody>
      </p:sp>
      <p:sp>
        <p:nvSpPr>
          <p:cNvPr id="5" name="TextBox 4"/>
          <p:cNvSpPr txBox="1"/>
          <p:nvPr/>
        </p:nvSpPr>
        <p:spPr>
          <a:xfrm>
            <a:off x="5826034" y="1932616"/>
            <a:ext cx="3135086" cy="36779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Προσδιορισμός ωραρίων, διαδρομών και κατηγοριών οχημάτων που θα εισέρχονται στην Ορεστιάδα για φορτοεκφόρτωση εμπορευμάτων</a:t>
            </a:r>
            <a:r>
              <a:rPr lang="el-GR" sz="1500" dirty="0" smtClean="0">
                <a:latin typeface="Arial" panose="020B0604020202020204" pitchFamily="34" charset="0"/>
                <a:cs typeface="Arial" panose="020B0604020202020204" pitchFamily="34" charset="0"/>
              </a:rPr>
              <a:t>.</a:t>
            </a:r>
          </a:p>
          <a:p>
            <a:pPr>
              <a:lnSpc>
                <a:spcPts val="3000"/>
              </a:lnSpc>
              <a:spcBef>
                <a:spcPts val="600"/>
              </a:spcBef>
            </a:pPr>
            <a:r>
              <a:rPr lang="el-GR" sz="1500" dirty="0" smtClean="0">
                <a:latin typeface="Arial" panose="020B0604020202020204" pitchFamily="34" charset="0"/>
                <a:cs typeface="Arial" panose="020B0604020202020204" pitchFamily="34" charset="0"/>
              </a:rPr>
              <a:t> Ορισμός και Διαμόρφωση </a:t>
            </a:r>
            <a:r>
              <a:rPr lang="el-GR" sz="1500" dirty="0">
                <a:latin typeface="Arial" panose="020B0604020202020204" pitchFamily="34" charset="0"/>
                <a:cs typeface="Arial" panose="020B0604020202020204" pitchFamily="34" charset="0"/>
              </a:rPr>
              <a:t>σημείων φορτοεκφόρτωσης στο </a:t>
            </a:r>
            <a:r>
              <a:rPr lang="el-GR" sz="1500" dirty="0" smtClean="0">
                <a:latin typeface="Arial" panose="020B0604020202020204" pitchFamily="34" charset="0"/>
                <a:cs typeface="Arial" panose="020B0604020202020204" pitchFamily="34" charset="0"/>
              </a:rPr>
              <a:t>δίκτυο</a:t>
            </a:r>
            <a:endParaRPr lang="el-GR" sz="1500" dirty="0">
              <a:latin typeface="Arial" panose="020B0604020202020204" pitchFamily="34" charset="0"/>
              <a:cs typeface="Arial" panose="020B0604020202020204" pitchFamily="34" charset="0"/>
            </a:endParaRPr>
          </a:p>
        </p:txBody>
      </p:sp>
      <p:pic>
        <p:nvPicPr>
          <p:cNvPr id="21510" name="Picture 6" descr="Αποτέλεσμα εικόνας για freight urban distribution"/>
          <p:cNvPicPr>
            <a:picLocks noChangeAspect="1" noChangeArrowheads="1"/>
          </p:cNvPicPr>
          <p:nvPr/>
        </p:nvPicPr>
        <p:blipFill>
          <a:blip r:embed="rId4" cstate="print"/>
          <a:srcRect/>
          <a:stretch>
            <a:fillRect/>
          </a:stretch>
        </p:blipFill>
        <p:spPr bwMode="auto">
          <a:xfrm>
            <a:off x="235132" y="4161356"/>
            <a:ext cx="5290458" cy="2625340"/>
          </a:xfrm>
          <a:prstGeom prst="rect">
            <a:avLst/>
          </a:prstGeom>
          <a:noFill/>
        </p:spPr>
      </p:pic>
      <p:pic>
        <p:nvPicPr>
          <p:cNvPr id="21508" name="Picture 4" descr="http://www.bestfact.net/wp-content/uploads/2016/01/CL1_143_QuickInfo_BrusselsStrategicPlan-16Dec2015.png"/>
          <p:cNvPicPr>
            <a:picLocks noChangeAspect="1" noChangeArrowheads="1"/>
          </p:cNvPicPr>
          <p:nvPr/>
        </p:nvPicPr>
        <p:blipFill>
          <a:blip r:embed="rId5" cstate="print"/>
          <a:srcRect/>
          <a:stretch>
            <a:fillRect/>
          </a:stretch>
        </p:blipFill>
        <p:spPr bwMode="auto">
          <a:xfrm>
            <a:off x="248195" y="1512343"/>
            <a:ext cx="5212079" cy="2513146"/>
          </a:xfrm>
          <a:prstGeom prst="rect">
            <a:avLst/>
          </a:prstGeom>
          <a:noFill/>
        </p:spPr>
      </p:pic>
    </p:spTree>
    <p:extLst>
      <p:ext uri="{BB962C8B-B14F-4D97-AF65-F5344CB8AC3E}">
        <p14:creationId xmlns:p14="http://schemas.microsoft.com/office/powerpoint/2010/main" val="8344142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4086456" cy="3000821"/>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smtClean="0"/>
          </a:p>
          <a:p>
            <a:pPr>
              <a:lnSpc>
                <a:spcPct val="150000"/>
              </a:lnSpc>
            </a:pPr>
            <a:r>
              <a:rPr lang="el-GR" dirty="0">
                <a:latin typeface="Arial" panose="020B0604020202020204" pitchFamily="34" charset="0"/>
                <a:cs typeface="Arial" panose="020B0604020202020204" pitchFamily="34" charset="0"/>
              </a:rPr>
              <a:t>α) Περιορισμός κυκλοφοριακής συμφόρησης</a:t>
            </a:r>
          </a:p>
          <a:p>
            <a:pPr>
              <a:lnSpc>
                <a:spcPct val="150000"/>
              </a:lnSpc>
            </a:pPr>
            <a:r>
              <a:rPr lang="el-GR" dirty="0">
                <a:latin typeface="Arial" panose="020B0604020202020204" pitchFamily="34" charset="0"/>
                <a:cs typeface="Arial" panose="020B0604020202020204" pitchFamily="34" charset="0"/>
              </a:rPr>
              <a:t>β) Μείωση οπτικής ρύπανσης</a:t>
            </a:r>
          </a:p>
          <a:p>
            <a:pPr>
              <a:lnSpc>
                <a:spcPct val="150000"/>
              </a:lnSpc>
            </a:pPr>
            <a:r>
              <a:rPr lang="el-GR" dirty="0">
                <a:latin typeface="Arial" panose="020B0604020202020204" pitchFamily="34" charset="0"/>
                <a:cs typeface="Arial" panose="020B0604020202020204" pitchFamily="34" charset="0"/>
              </a:rPr>
              <a:t>γ) Μείωση </a:t>
            </a:r>
            <a:r>
              <a:rPr lang="el-GR" dirty="0" smtClean="0">
                <a:latin typeface="Arial" panose="020B0604020202020204" pitchFamily="34" charset="0"/>
                <a:cs typeface="Arial" panose="020B0604020202020204" pitchFamily="34" charset="0"/>
              </a:rPr>
              <a:t>ηχορύπανσης</a:t>
            </a:r>
          </a:p>
          <a:p>
            <a:pPr>
              <a:lnSpc>
                <a:spcPct val="150000"/>
              </a:lnSpc>
            </a:pPr>
            <a:endParaRPr lang="el-GR" dirty="0" smtClean="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12</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42534" y="1630632"/>
            <a:ext cx="4554328" cy="5036498"/>
          </a:xfrm>
          <a:prstGeom prst="rect">
            <a:avLst/>
          </a:prstGeom>
        </p:spPr>
      </p:pic>
    </p:spTree>
    <p:extLst>
      <p:ext uri="{BB962C8B-B14F-4D97-AF65-F5344CB8AC3E}">
        <p14:creationId xmlns:p14="http://schemas.microsoft.com/office/powerpoint/2010/main" val="39079440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77713" y="1028394"/>
            <a:ext cx="6120565"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13</a:t>
            </a:r>
            <a:r>
              <a:rPr lang="el-GR" dirty="0"/>
              <a:t>: Ανάπτυξη βασικού δικτύου προσβασιμότητας πεζοδρομίων</a:t>
            </a:r>
            <a:endParaRPr lang="en-US" dirty="0"/>
          </a:p>
        </p:txBody>
      </p:sp>
      <p:sp>
        <p:nvSpPr>
          <p:cNvPr id="5" name="TextBox 4"/>
          <p:cNvSpPr txBox="1"/>
          <p:nvPr/>
        </p:nvSpPr>
        <p:spPr>
          <a:xfrm>
            <a:off x="103517" y="2033641"/>
            <a:ext cx="3795623" cy="41395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12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Ανάπτυξη δικτύου προσβασιμότητας που θα ενοποιεί τα σημεία ενδιαφέροντος με το εμπορικό κέντρο της Ορεστιάδας</a:t>
            </a:r>
            <a:r>
              <a:rPr lang="el-GR" sz="1500" dirty="0" smtClean="0">
                <a:latin typeface="Arial" panose="020B0604020202020204" pitchFamily="34" charset="0"/>
                <a:cs typeface="Arial" panose="020B0604020202020204" pitchFamily="34" charset="0"/>
              </a:rPr>
              <a:t>.</a:t>
            </a:r>
            <a:endParaRPr lang="en-US" sz="1500" dirty="0" smtClean="0">
              <a:latin typeface="Arial" panose="020B0604020202020204" pitchFamily="34" charset="0"/>
              <a:cs typeface="Arial" panose="020B0604020202020204" pitchFamily="34" charset="0"/>
            </a:endParaRPr>
          </a:p>
          <a:p>
            <a:pPr>
              <a:lnSpc>
                <a:spcPts val="3000"/>
              </a:lnSpc>
              <a:spcBef>
                <a:spcPts val="600"/>
              </a:spcBef>
            </a:pPr>
            <a:r>
              <a:rPr lang="el-GR" sz="1500" dirty="0" smtClean="0">
                <a:latin typeface="Arial" panose="020B0604020202020204" pitchFamily="34" charset="0"/>
                <a:cs typeface="Arial" panose="020B0604020202020204" pitchFamily="34" charset="0"/>
              </a:rPr>
              <a:t> </a:t>
            </a:r>
            <a:r>
              <a:rPr lang="el-GR" sz="1500" dirty="0">
                <a:latin typeface="Arial" panose="020B0604020202020204" pitchFamily="34" charset="0"/>
                <a:cs typeface="Arial" panose="020B0604020202020204" pitchFamily="34" charset="0"/>
              </a:rPr>
              <a:t>Στο συγκεκριμένο δίκτυο περιλαμβάνονται η δημιουργία όδευσης τυφλών, η εξασφάλιση ομαλής και απρόσκοπτης ροής των πεζών στο πεζοδρόμιο και η κατασκευή επαρκών ραμπών ανάβασης πεζών/</a:t>
            </a:r>
            <a:r>
              <a:rPr lang="el-GR" sz="1500" dirty="0" err="1">
                <a:latin typeface="Arial" panose="020B0604020202020204" pitchFamily="34" charset="0"/>
                <a:cs typeface="Arial" panose="020B0604020202020204" pitchFamily="34" charset="0"/>
              </a:rPr>
              <a:t>ΑμεΑ</a:t>
            </a:r>
            <a:r>
              <a:rPr lang="el-GR" sz="1500" dirty="0">
                <a:latin typeface="Arial" panose="020B0604020202020204" pitchFamily="34" charset="0"/>
                <a:cs typeface="Arial" panose="020B0604020202020204" pitchFamily="34" charset="0"/>
              </a:rPr>
              <a:t> στις διασταυρώσεις. </a:t>
            </a: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2656" y="1845886"/>
            <a:ext cx="4996377" cy="2542636"/>
          </a:xfrm>
          <a:prstGeom prst="rect">
            <a:avLst/>
          </a:prstGeom>
          <a:ln>
            <a:solidFill>
              <a:schemeClr val="bg1"/>
            </a:solidFill>
          </a:ln>
        </p:spPr>
      </p:pic>
      <p:pic>
        <p:nvPicPr>
          <p:cNvPr id="13" name="Picture 1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02655" y="4471279"/>
            <a:ext cx="4996378" cy="2283204"/>
          </a:xfrm>
          <a:prstGeom prst="rect">
            <a:avLst/>
          </a:prstGeom>
          <a:ln>
            <a:solidFill>
              <a:schemeClr val="bg1"/>
            </a:solidFill>
          </a:ln>
        </p:spPr>
      </p:pic>
    </p:spTree>
    <p:extLst>
      <p:ext uri="{BB962C8B-B14F-4D97-AF65-F5344CB8AC3E}">
        <p14:creationId xmlns:p14="http://schemas.microsoft.com/office/powerpoint/2010/main" val="4268704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922554" cy="3000821"/>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smtClean="0"/>
          </a:p>
          <a:p>
            <a:pPr>
              <a:lnSpc>
                <a:spcPct val="150000"/>
              </a:lnSpc>
            </a:pPr>
            <a:r>
              <a:rPr lang="el-GR" dirty="0">
                <a:latin typeface="Arial" panose="020B0604020202020204" pitchFamily="34" charset="0"/>
                <a:cs typeface="Arial" panose="020B0604020202020204" pitchFamily="34" charset="0"/>
              </a:rPr>
              <a:t>α) Βελτίωση οδικής ασφάλειας</a:t>
            </a:r>
          </a:p>
          <a:p>
            <a:pPr>
              <a:lnSpc>
                <a:spcPct val="150000"/>
              </a:lnSpc>
            </a:pPr>
            <a:r>
              <a:rPr lang="el-GR" dirty="0">
                <a:latin typeface="Arial" panose="020B0604020202020204" pitchFamily="34" charset="0"/>
                <a:cs typeface="Arial" panose="020B0604020202020204" pitchFamily="34" charset="0"/>
              </a:rPr>
              <a:t>β) Προώθηση πεζής μετακίνησης</a:t>
            </a:r>
          </a:p>
          <a:p>
            <a:pPr>
              <a:lnSpc>
                <a:spcPct val="150000"/>
              </a:lnSpc>
            </a:pPr>
            <a:r>
              <a:rPr lang="el-GR" dirty="0">
                <a:latin typeface="Arial" panose="020B0604020202020204" pitchFamily="34" charset="0"/>
                <a:cs typeface="Arial" panose="020B0604020202020204" pitchFamily="34" charset="0"/>
              </a:rPr>
              <a:t>γ) Βελτίωση εξυπηρέτησης ευάλωτων </a:t>
            </a:r>
            <a:r>
              <a:rPr lang="el-GR" dirty="0" smtClean="0">
                <a:latin typeface="Arial" panose="020B0604020202020204" pitchFamily="34" charset="0"/>
                <a:cs typeface="Arial" panose="020B0604020202020204" pitchFamily="34" charset="0"/>
              </a:rPr>
              <a:t>χρηστών</a:t>
            </a:r>
          </a:p>
          <a:p>
            <a:pPr>
              <a:lnSpc>
                <a:spcPct val="150000"/>
              </a:lnSpc>
            </a:pPr>
            <a:endParaRPr lang="el-GR" dirty="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13</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56658" y="1630632"/>
            <a:ext cx="4742375" cy="5089764"/>
          </a:xfrm>
          <a:prstGeom prst="rect">
            <a:avLst/>
          </a:prstGeom>
        </p:spPr>
      </p:pic>
    </p:spTree>
    <p:extLst>
      <p:ext uri="{BB962C8B-B14F-4D97-AF65-F5344CB8AC3E}">
        <p14:creationId xmlns:p14="http://schemas.microsoft.com/office/powerpoint/2010/main" val="9145782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959386"/>
            <a:ext cx="6724414"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14</a:t>
            </a:r>
            <a:r>
              <a:rPr lang="el-GR" dirty="0" smtClean="0"/>
              <a:t>:</a:t>
            </a:r>
            <a:r>
              <a:rPr lang="el-GR" dirty="0"/>
              <a:t> </a:t>
            </a:r>
            <a:r>
              <a:rPr lang="el-GR" dirty="0" smtClean="0"/>
              <a:t>Βελτίωση </a:t>
            </a:r>
            <a:r>
              <a:rPr lang="el-GR" dirty="0" err="1" smtClean="0"/>
              <a:t>χωροθέτησης</a:t>
            </a:r>
            <a:r>
              <a:rPr lang="el-GR" dirty="0" smtClean="0"/>
              <a:t> σταθμών υπεραστικής συγκοινωνίας και ταξί</a:t>
            </a:r>
            <a:endParaRPr lang="en-US" dirty="0"/>
          </a:p>
        </p:txBody>
      </p:sp>
      <p:sp>
        <p:nvSpPr>
          <p:cNvPr id="5" name="TextBox 4"/>
          <p:cNvSpPr txBox="1"/>
          <p:nvPr/>
        </p:nvSpPr>
        <p:spPr>
          <a:xfrm>
            <a:off x="4244196" y="1727316"/>
            <a:ext cx="4754837" cy="444737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Διερεύνηση για μετεγκατάσταση του σταθμού υπεραστικής συγκοινωνίας , σε κατάλληλα σχεδιασμένο χώρο εκτός του αστικού πυρήνα, με ασφαλώς διαμορφωμένες θέσεις στάθμευσης λεωφορείων, καθώς και εγκαταστάσεις αναμονής και πληροφόρησης μετακινουμένων. Ο νέος χώρος θα διαθέτει θέσεις στάθμευσης Ι.Χ οχημάτων, ποδηλάτων και θα εξυπηρετείται από ταξί και αστική συγκοινωνία</a:t>
            </a:r>
          </a:p>
          <a:p>
            <a:pPr>
              <a:lnSpc>
                <a:spcPts val="3000"/>
              </a:lnSpc>
              <a:spcBef>
                <a:spcPts val="600"/>
              </a:spcBef>
            </a:pPr>
            <a:r>
              <a:rPr lang="el-GR" sz="1500" dirty="0">
                <a:latin typeface="Arial" panose="020B0604020202020204" pitchFamily="34" charset="0"/>
                <a:cs typeface="Arial" panose="020B0604020202020204" pitchFamily="34" charset="0"/>
              </a:rPr>
              <a:t>Επαναπροσδιορισμός των στάσεων Ταξί για την καλύτερη προσβασιμότητα των πολιτών</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8565" y="1727316"/>
            <a:ext cx="4056619" cy="4911230"/>
          </a:xfrm>
          <a:prstGeom prst="rect">
            <a:avLst/>
          </a:prstGeom>
          <a:ln>
            <a:solidFill>
              <a:schemeClr val="bg1"/>
            </a:solidFill>
          </a:ln>
        </p:spPr>
      </p:pic>
    </p:spTree>
    <p:extLst>
      <p:ext uri="{BB962C8B-B14F-4D97-AF65-F5344CB8AC3E}">
        <p14:creationId xmlns:p14="http://schemas.microsoft.com/office/powerpoint/2010/main" val="2002112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5012079" cy="2585323"/>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endParaRPr lang="el-GR" dirty="0" smtClean="0"/>
          </a:p>
          <a:p>
            <a:pPr>
              <a:lnSpc>
                <a:spcPct val="150000"/>
              </a:lnSpc>
            </a:pPr>
            <a:r>
              <a:rPr lang="el-GR" dirty="0">
                <a:latin typeface="Arial" panose="020B0604020202020204" pitchFamily="34" charset="0"/>
                <a:cs typeface="Arial" panose="020B0604020202020204" pitchFamily="34" charset="0"/>
              </a:rPr>
              <a:t>α) </a:t>
            </a:r>
            <a:r>
              <a:rPr lang="el-GR" dirty="0" smtClean="0">
                <a:latin typeface="Arial" panose="020B0604020202020204" pitchFamily="34" charset="0"/>
                <a:cs typeface="Arial" panose="020B0604020202020204" pitchFamily="34" charset="0"/>
              </a:rPr>
              <a:t>Βελτίωση Ποιότητας Αέρα</a:t>
            </a:r>
            <a:endParaRPr lang="el-GR" dirty="0">
              <a:latin typeface="Arial" panose="020B0604020202020204" pitchFamily="34" charset="0"/>
              <a:cs typeface="Arial" panose="020B0604020202020204" pitchFamily="34" charset="0"/>
            </a:endParaRPr>
          </a:p>
          <a:p>
            <a:pPr>
              <a:lnSpc>
                <a:spcPct val="150000"/>
              </a:lnSpc>
            </a:pPr>
            <a:r>
              <a:rPr lang="el-GR" dirty="0">
                <a:latin typeface="Arial" panose="020B0604020202020204" pitchFamily="34" charset="0"/>
                <a:cs typeface="Arial" panose="020B0604020202020204" pitchFamily="34" charset="0"/>
              </a:rPr>
              <a:t>β) Μείωση Ηχορύπανσης</a:t>
            </a:r>
          </a:p>
          <a:p>
            <a:pPr>
              <a:lnSpc>
                <a:spcPct val="150000"/>
              </a:lnSpc>
            </a:pPr>
            <a:r>
              <a:rPr lang="el-GR" dirty="0">
                <a:latin typeface="Arial" panose="020B0604020202020204" pitchFamily="34" charset="0"/>
                <a:cs typeface="Arial" panose="020B0604020202020204" pitchFamily="34" charset="0"/>
              </a:rPr>
              <a:t>γ) Μείωση οπτικής όχληση</a:t>
            </a:r>
          </a:p>
          <a:p>
            <a:pPr>
              <a:lnSpc>
                <a:spcPct val="150000"/>
              </a:lnSpc>
            </a:pPr>
            <a:r>
              <a:rPr lang="el-GR" dirty="0">
                <a:latin typeface="Arial" panose="020B0604020202020204" pitchFamily="34" charset="0"/>
                <a:cs typeface="Arial" panose="020B0604020202020204" pitchFamily="34" charset="0"/>
              </a:rPr>
              <a:t>δ) Μείωση συμφόρησης εντός αστικού </a:t>
            </a:r>
            <a:r>
              <a:rPr lang="el-GR" dirty="0" smtClean="0">
                <a:latin typeface="Arial" panose="020B0604020202020204" pitchFamily="34" charset="0"/>
                <a:cs typeface="Arial" panose="020B0604020202020204" pitchFamily="34" charset="0"/>
              </a:rPr>
              <a:t>πυρήνα</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14</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13514" y="4032209"/>
            <a:ext cx="7332957" cy="2663301"/>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46266" y="1622456"/>
            <a:ext cx="3449160" cy="2360547"/>
          </a:xfrm>
          <a:prstGeom prst="rect">
            <a:avLst/>
          </a:prstGeom>
        </p:spPr>
      </p:pic>
    </p:spTree>
    <p:extLst>
      <p:ext uri="{BB962C8B-B14F-4D97-AF65-F5344CB8AC3E}">
        <p14:creationId xmlns:p14="http://schemas.microsoft.com/office/powerpoint/2010/main" val="33420846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77713" y="1028394"/>
            <a:ext cx="6120565"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15</a:t>
            </a:r>
            <a:r>
              <a:rPr lang="el-GR" dirty="0"/>
              <a:t>: Προώθηση της βιώσιμης κινητικότητας μέσω του αθλητισμού</a:t>
            </a:r>
            <a:endParaRPr lang="en-US" dirty="0"/>
          </a:p>
        </p:txBody>
      </p:sp>
      <p:sp>
        <p:nvSpPr>
          <p:cNvPr id="5" name="TextBox 4"/>
          <p:cNvSpPr txBox="1"/>
          <p:nvPr/>
        </p:nvSpPr>
        <p:spPr>
          <a:xfrm>
            <a:off x="103517" y="1835239"/>
            <a:ext cx="4330460" cy="467820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pPr>
            <a:r>
              <a:rPr lang="el-GR" sz="1500" dirty="0">
                <a:latin typeface="Arial" panose="020B0604020202020204" pitchFamily="34" charset="0"/>
                <a:cs typeface="Arial" panose="020B0604020202020204" pitchFamily="34" charset="0"/>
              </a:rPr>
              <a:t>Ο </a:t>
            </a:r>
            <a:r>
              <a:rPr lang="el-GR" sz="1500" dirty="0" smtClean="0">
                <a:latin typeface="Arial" panose="020B0604020202020204" pitchFamily="34" charset="0"/>
                <a:cs typeface="Arial" panose="020B0604020202020204" pitchFamily="34" charset="0"/>
              </a:rPr>
              <a:t>Δήμος </a:t>
            </a:r>
            <a:r>
              <a:rPr lang="el-GR" sz="1500" dirty="0">
                <a:latin typeface="Arial" panose="020B0604020202020204" pitchFamily="34" charset="0"/>
                <a:cs typeface="Arial" panose="020B0604020202020204" pitchFamily="34" charset="0"/>
              </a:rPr>
              <a:t>θα στηρίξει και θα οργανώσει αθλητικές πρωτοβουλίες σχετικές με τις μετακινήσεις με ανθρώπινη ενέργεια</a:t>
            </a:r>
            <a:r>
              <a:rPr lang="el-GR" sz="1500" dirty="0" smtClean="0">
                <a:latin typeface="Arial" panose="020B0604020202020204" pitchFamily="34" charset="0"/>
                <a:cs typeface="Arial" panose="020B0604020202020204" pitchFamily="34" charset="0"/>
              </a:rPr>
              <a:t>.</a:t>
            </a:r>
            <a:endParaRPr lang="en-US" sz="1500" dirty="0" smtClean="0">
              <a:latin typeface="Arial" panose="020B0604020202020204" pitchFamily="34" charset="0"/>
              <a:cs typeface="Arial" panose="020B0604020202020204" pitchFamily="34" charset="0"/>
            </a:endParaRPr>
          </a:p>
          <a:p>
            <a:pPr>
              <a:lnSpc>
                <a:spcPts val="3000"/>
              </a:lnSpc>
            </a:pPr>
            <a:r>
              <a:rPr lang="el-GR" sz="1500" dirty="0" smtClean="0">
                <a:latin typeface="Arial" panose="020B0604020202020204" pitchFamily="34" charset="0"/>
                <a:cs typeface="Arial" panose="020B0604020202020204" pitchFamily="34" charset="0"/>
              </a:rPr>
              <a:t>Αθλητική </a:t>
            </a:r>
            <a:r>
              <a:rPr lang="el-GR" sz="1500" dirty="0">
                <a:latin typeface="Arial" panose="020B0604020202020204" pitchFamily="34" charset="0"/>
                <a:cs typeface="Arial" panose="020B0604020202020204" pitchFamily="34" charset="0"/>
              </a:rPr>
              <a:t>ποδηλασία, ορεινή ποδηλασία, ορειβασία και πεζοπορία αποτελούν παραδείγματα τέτοιων αθλητικών δράσεων. </a:t>
            </a:r>
            <a:endParaRPr lang="en-US" sz="1500" dirty="0" smtClean="0">
              <a:latin typeface="Arial" panose="020B0604020202020204" pitchFamily="34" charset="0"/>
              <a:cs typeface="Arial" panose="020B0604020202020204" pitchFamily="34" charset="0"/>
            </a:endParaRPr>
          </a:p>
          <a:p>
            <a:pPr>
              <a:lnSpc>
                <a:spcPts val="3000"/>
              </a:lnSpc>
            </a:pPr>
            <a:r>
              <a:rPr lang="el-GR" sz="1500" dirty="0" smtClean="0">
                <a:latin typeface="Arial" panose="020B0604020202020204" pitchFamily="34" charset="0"/>
                <a:cs typeface="Arial" panose="020B0604020202020204" pitchFamily="34" charset="0"/>
              </a:rPr>
              <a:t>Οργανωμένες </a:t>
            </a:r>
            <a:r>
              <a:rPr lang="el-GR" sz="1500" dirty="0">
                <a:latin typeface="Arial" panose="020B0604020202020204" pitchFamily="34" charset="0"/>
                <a:cs typeface="Arial" panose="020B0604020202020204" pitchFamily="34" charset="0"/>
              </a:rPr>
              <a:t>ομάδες πολίτων μπορούν να συμβάλουν σε αυτόν τον σκοπό</a:t>
            </a:r>
            <a:r>
              <a:rPr lang="el-GR" sz="1500" dirty="0" smtClean="0">
                <a:latin typeface="Arial" panose="020B0604020202020204" pitchFamily="34" charset="0"/>
                <a:cs typeface="Arial" panose="020B0604020202020204" pitchFamily="34" charset="0"/>
              </a:rPr>
              <a:t>.</a:t>
            </a:r>
            <a:endParaRPr lang="en-US" sz="1500" dirty="0" smtClean="0">
              <a:latin typeface="Arial" panose="020B0604020202020204" pitchFamily="34" charset="0"/>
              <a:cs typeface="Arial" panose="020B0604020202020204" pitchFamily="34" charset="0"/>
            </a:endParaRPr>
          </a:p>
          <a:p>
            <a:pPr>
              <a:lnSpc>
                <a:spcPts val="3000"/>
              </a:lnSpc>
            </a:pPr>
            <a:r>
              <a:rPr lang="el-GR" sz="1500" dirty="0" smtClean="0">
                <a:latin typeface="Arial" panose="020B0604020202020204" pitchFamily="34" charset="0"/>
                <a:cs typeface="Arial" panose="020B0604020202020204" pitchFamily="34" charset="0"/>
              </a:rPr>
              <a:t>Διαμόρφωση </a:t>
            </a:r>
            <a:r>
              <a:rPr lang="el-GR" sz="1500" dirty="0">
                <a:latin typeface="Arial" panose="020B0604020202020204" pitchFamily="34" charset="0"/>
                <a:cs typeface="Arial" panose="020B0604020202020204" pitchFamily="34" charset="0"/>
              </a:rPr>
              <a:t>αθλητικών διαδρομών και υποδομών άθλησης μπορούν αποτελούν ενδεικτικά στοιχεία του μέτρου.</a:t>
            </a: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2025" y="1845886"/>
            <a:ext cx="4477008" cy="2542636"/>
          </a:xfrm>
          <a:prstGeom prst="rect">
            <a:avLst/>
          </a:prstGeom>
          <a:ln>
            <a:solidFill>
              <a:schemeClr val="bg1"/>
            </a:solidFill>
          </a:ln>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22025" y="4454026"/>
            <a:ext cx="4477008" cy="2283204"/>
          </a:xfrm>
          <a:prstGeom prst="rect">
            <a:avLst/>
          </a:prstGeom>
          <a:ln>
            <a:solidFill>
              <a:schemeClr val="bg1"/>
            </a:solidFill>
          </a:ln>
        </p:spPr>
      </p:pic>
    </p:spTree>
    <p:extLst>
      <p:ext uri="{BB962C8B-B14F-4D97-AF65-F5344CB8AC3E}">
        <p14:creationId xmlns:p14="http://schemas.microsoft.com/office/powerpoint/2010/main" val="5736857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896675" cy="3000821"/>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dirty="0" smtClean="0"/>
          </a:p>
          <a:p>
            <a:pPr>
              <a:lnSpc>
                <a:spcPct val="150000"/>
              </a:lnSpc>
            </a:pPr>
            <a:r>
              <a:rPr lang="el-GR" dirty="0">
                <a:latin typeface="Arial" panose="020B0604020202020204" pitchFamily="34" charset="0"/>
                <a:cs typeface="Arial" panose="020B0604020202020204" pitchFamily="34" charset="0"/>
              </a:rPr>
              <a:t>α) Προώθηση ποδηλάτου και πεζής μετακίνησης</a:t>
            </a:r>
          </a:p>
          <a:p>
            <a:pPr>
              <a:lnSpc>
                <a:spcPct val="150000"/>
              </a:lnSpc>
            </a:pPr>
            <a:r>
              <a:rPr lang="el-GR" dirty="0">
                <a:latin typeface="Arial" panose="020B0604020202020204" pitchFamily="34" charset="0"/>
                <a:cs typeface="Arial" panose="020B0604020202020204" pitchFamily="34" charset="0"/>
              </a:rPr>
              <a:t>β) Προώθηση υγιεινού τρόπου ζωής</a:t>
            </a:r>
          </a:p>
          <a:p>
            <a:pPr>
              <a:lnSpc>
                <a:spcPct val="150000"/>
              </a:lnSpc>
            </a:pPr>
            <a:r>
              <a:rPr lang="el-GR" dirty="0">
                <a:latin typeface="Arial" panose="020B0604020202020204" pitchFamily="34" charset="0"/>
                <a:cs typeface="Arial" panose="020B0604020202020204" pitchFamily="34" charset="0"/>
              </a:rPr>
              <a:t>γ) Προώθηση αξιών βιώσιμης κινητικότητας</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15</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67200" y="1630632"/>
            <a:ext cx="4731833" cy="4974354"/>
          </a:xfrm>
          <a:prstGeom prst="rect">
            <a:avLst/>
          </a:prstGeom>
        </p:spPr>
      </p:pic>
    </p:spTree>
    <p:extLst>
      <p:ext uri="{BB962C8B-B14F-4D97-AF65-F5344CB8AC3E}">
        <p14:creationId xmlns:p14="http://schemas.microsoft.com/office/powerpoint/2010/main" val="33421931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724414"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a:t>
            </a:r>
            <a:r>
              <a:rPr lang="el-GR" dirty="0" smtClean="0"/>
              <a:t>6</a:t>
            </a:r>
            <a:r>
              <a:rPr lang="el-GR" dirty="0"/>
              <a:t>: Σύστημα κοινόχρηστων ποδηλάτων </a:t>
            </a:r>
            <a:endParaRPr lang="en-US" dirty="0"/>
          </a:p>
        </p:txBody>
      </p:sp>
      <p:sp>
        <p:nvSpPr>
          <p:cNvPr id="5" name="TextBox 4"/>
          <p:cNvSpPr txBox="1"/>
          <p:nvPr/>
        </p:nvSpPr>
        <p:spPr>
          <a:xfrm>
            <a:off x="4649296" y="1595556"/>
            <a:ext cx="4399816" cy="283154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Μελέτη και εγκατάσταση συστήματος ενοικίασης ποδηλάτων στην ευρύτερη περιοχή της Ορεστιάδας. Σταθμοί ενοικίασης ποδηλάτων πρόκειται να τοποθετηθούν στο δίκτυο της πόλης με σκοπό την εξυπηρέτηση των πόλων μετακινήσεων.</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638" y="1584624"/>
            <a:ext cx="4494362" cy="5204361"/>
          </a:xfrm>
          <a:prstGeom prst="rect">
            <a:avLst/>
          </a:prstGeom>
          <a:ln>
            <a:solidFill>
              <a:schemeClr val="bg1"/>
            </a:solidFill>
          </a:ln>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49295" y="4520242"/>
            <a:ext cx="4399817" cy="2268743"/>
          </a:xfrm>
          <a:prstGeom prst="rect">
            <a:avLst/>
          </a:prstGeom>
          <a:ln>
            <a:solidFill>
              <a:schemeClr val="bg1"/>
            </a:solidFill>
          </a:ln>
        </p:spPr>
      </p:pic>
    </p:spTree>
    <p:extLst>
      <p:ext uri="{BB962C8B-B14F-4D97-AF65-F5344CB8AC3E}">
        <p14:creationId xmlns:p14="http://schemas.microsoft.com/office/powerpoint/2010/main" val="18785983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3693325" cy="2169825"/>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endParaRPr lang="el-GR" dirty="0" smtClean="0"/>
          </a:p>
          <a:p>
            <a:pPr>
              <a:lnSpc>
                <a:spcPct val="150000"/>
              </a:lnSpc>
            </a:pPr>
            <a:r>
              <a:rPr lang="el-GR" dirty="0">
                <a:latin typeface="Arial" panose="020B0604020202020204" pitchFamily="34" charset="0"/>
                <a:cs typeface="Arial" panose="020B0604020202020204" pitchFamily="34" charset="0"/>
              </a:rPr>
              <a:t>α) Προώθηση ποδηλάτου</a:t>
            </a:r>
          </a:p>
          <a:p>
            <a:pPr>
              <a:lnSpc>
                <a:spcPct val="150000"/>
              </a:lnSpc>
            </a:pPr>
            <a:r>
              <a:rPr lang="el-GR" dirty="0">
                <a:latin typeface="Arial" panose="020B0604020202020204" pitchFamily="34" charset="0"/>
                <a:cs typeface="Arial" panose="020B0604020202020204" pitchFamily="34" charset="0"/>
              </a:rPr>
              <a:t>β) Ενίσχυση </a:t>
            </a:r>
            <a:r>
              <a:rPr lang="el-GR" dirty="0" smtClean="0">
                <a:latin typeface="Arial" panose="020B0604020202020204" pitchFamily="34" charset="0"/>
                <a:cs typeface="Arial" panose="020B0604020202020204" pitchFamily="34" charset="0"/>
              </a:rPr>
              <a:t>επιχειρηματικότητας</a:t>
            </a:r>
          </a:p>
          <a:p>
            <a:pPr>
              <a:lnSpc>
                <a:spcPct val="150000"/>
              </a:lnSpc>
            </a:pPr>
            <a:endParaRPr lang="el-GR" dirty="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16</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1257" y="3963492"/>
            <a:ext cx="3693325" cy="2685883"/>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83727" y="1630632"/>
            <a:ext cx="4915305" cy="5089764"/>
          </a:xfrm>
          <a:prstGeom prst="rect">
            <a:avLst/>
          </a:prstGeom>
        </p:spPr>
      </p:pic>
    </p:spTree>
    <p:extLst>
      <p:ext uri="{BB962C8B-B14F-4D97-AF65-F5344CB8AC3E}">
        <p14:creationId xmlns:p14="http://schemas.microsoft.com/office/powerpoint/2010/main" val="13781226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77713" y="933508"/>
            <a:ext cx="6120565" cy="646331"/>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17</a:t>
            </a:r>
            <a:r>
              <a:rPr lang="el-GR" dirty="0" smtClean="0"/>
              <a:t>: </a:t>
            </a:r>
            <a:r>
              <a:rPr lang="el-GR" dirty="0"/>
              <a:t>Οργάνωση και πληροφόρηση μετακινουμένων</a:t>
            </a:r>
            <a:endParaRPr lang="en-US" dirty="0"/>
          </a:p>
        </p:txBody>
      </p:sp>
      <p:sp>
        <p:nvSpPr>
          <p:cNvPr id="5" name="TextBox 4"/>
          <p:cNvSpPr txBox="1"/>
          <p:nvPr/>
        </p:nvSpPr>
        <p:spPr>
          <a:xfrm>
            <a:off x="103517" y="1697223"/>
            <a:ext cx="4373592" cy="50629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pPr>
            <a:r>
              <a:rPr lang="el-GR" sz="1500" dirty="0">
                <a:latin typeface="Arial" panose="020B0604020202020204" pitchFamily="34" charset="0"/>
                <a:cs typeface="Arial" panose="020B0604020202020204" pitchFamily="34" charset="0"/>
              </a:rPr>
              <a:t>Δημιουργία </a:t>
            </a:r>
            <a:r>
              <a:rPr lang="el-GR" sz="1500" dirty="0" smtClean="0">
                <a:latin typeface="Arial" panose="020B0604020202020204" pitchFamily="34" charset="0"/>
                <a:cs typeface="Arial" panose="020B0604020202020204" pitchFamily="34" charset="0"/>
              </a:rPr>
              <a:t>δομών ηλεκτρονικής (</a:t>
            </a:r>
            <a:r>
              <a:rPr lang="el-GR" sz="1500" dirty="0" err="1" smtClean="0">
                <a:latin typeface="Arial" panose="020B0604020202020204" pitchFamily="34" charset="0"/>
                <a:cs typeface="Arial" panose="020B0604020202020204" pitchFamily="34" charset="0"/>
              </a:rPr>
              <a:t>τηλ.γραμμης</a:t>
            </a:r>
            <a:r>
              <a:rPr lang="el-GR" sz="1500" dirty="0">
                <a:latin typeface="Arial" panose="020B0604020202020204" pitchFamily="34" charset="0"/>
                <a:cs typeface="Arial" panose="020B0604020202020204" pitchFamily="34" charset="0"/>
              </a:rPr>
              <a:t>, ιστοσελίδας ή υπηρεσίας</a:t>
            </a:r>
            <a:r>
              <a:rPr lang="el-GR" sz="1500" dirty="0" smtClean="0">
                <a:latin typeface="Arial" panose="020B0604020202020204" pitchFamily="34" charset="0"/>
                <a:cs typeface="Arial" panose="020B0604020202020204" pitchFamily="34" charset="0"/>
              </a:rPr>
              <a:t>), </a:t>
            </a:r>
            <a:r>
              <a:rPr lang="el-GR" sz="1500" dirty="0">
                <a:latin typeface="Arial" panose="020B0604020202020204" pitchFamily="34" charset="0"/>
                <a:cs typeface="Arial" panose="020B0604020202020204" pitchFamily="34" charset="0"/>
              </a:rPr>
              <a:t>έ</a:t>
            </a:r>
            <a:r>
              <a:rPr lang="el-GR" sz="1500" dirty="0" smtClean="0">
                <a:latin typeface="Arial" panose="020B0604020202020204" pitchFamily="34" charset="0"/>
                <a:cs typeface="Arial" panose="020B0604020202020204" pitchFamily="34" charset="0"/>
              </a:rPr>
              <a:t>γγραφης (Πινακίδες) και έντυπης (χάρτες) πληροφόρησης πολιτών για μετακινήσεις στο  </a:t>
            </a:r>
            <a:r>
              <a:rPr lang="el-GR" sz="1500" dirty="0">
                <a:latin typeface="Arial" panose="020B0604020202020204" pitchFamily="34" charset="0"/>
                <a:cs typeface="Arial" panose="020B0604020202020204" pitchFamily="34" charset="0"/>
              </a:rPr>
              <a:t>σύνολο του δήμου.  </a:t>
            </a:r>
            <a:endParaRPr lang="en-US" sz="1500" dirty="0" smtClean="0">
              <a:latin typeface="Arial" panose="020B0604020202020204" pitchFamily="34" charset="0"/>
              <a:cs typeface="Arial" panose="020B0604020202020204" pitchFamily="34" charset="0"/>
            </a:endParaRPr>
          </a:p>
          <a:p>
            <a:pPr>
              <a:lnSpc>
                <a:spcPts val="3000"/>
              </a:lnSpc>
            </a:pPr>
            <a:r>
              <a:rPr lang="el-GR" sz="1500" dirty="0" smtClean="0">
                <a:latin typeface="Arial" panose="020B0604020202020204" pitchFamily="34" charset="0"/>
                <a:cs typeface="Arial" panose="020B0604020202020204" pitchFamily="34" charset="0"/>
              </a:rPr>
              <a:t>Το σύνολο των δομών θα </a:t>
            </a:r>
            <a:r>
              <a:rPr lang="el-GR" sz="1500" dirty="0">
                <a:latin typeface="Arial" panose="020B0604020202020204" pitchFamily="34" charset="0"/>
                <a:cs typeface="Arial" panose="020B0604020202020204" pitchFamily="34" charset="0"/>
              </a:rPr>
              <a:t>παρέχει ολοκληρωμένη και </a:t>
            </a:r>
            <a:r>
              <a:rPr lang="el-GR" sz="1500" dirty="0" err="1">
                <a:latin typeface="Arial" panose="020B0604020202020204" pitchFamily="34" charset="0"/>
                <a:cs typeface="Arial" panose="020B0604020202020204" pitchFamily="34" charset="0"/>
              </a:rPr>
              <a:t>επικαιροποιημένη</a:t>
            </a:r>
            <a:r>
              <a:rPr lang="el-GR" sz="1500" dirty="0">
                <a:latin typeface="Arial" panose="020B0604020202020204" pitchFamily="34" charset="0"/>
                <a:cs typeface="Arial" panose="020B0604020202020204" pitchFamily="34" charset="0"/>
              </a:rPr>
              <a:t> πληροφορία (Ασφαλείς διαδρομές πεζών και ποδηλάτων, δρομολόγια και διαδρομές συγκοινωνιών, ανταπόκριση μέσων, δυνατότητες συνδυασμένης μετακίνησης και </a:t>
            </a:r>
            <a:r>
              <a:rPr lang="el-GR" sz="1500" dirty="0" err="1">
                <a:latin typeface="Arial" panose="020B0604020202020204" pitchFamily="34" charset="0"/>
                <a:cs typeface="Arial" panose="020B0604020202020204" pitchFamily="34" charset="0"/>
              </a:rPr>
              <a:t>συνεπιβατισμού</a:t>
            </a:r>
            <a:r>
              <a:rPr lang="el-GR" sz="1500" dirty="0">
                <a:latin typeface="Arial" panose="020B0604020202020204" pitchFamily="34" charset="0"/>
                <a:cs typeface="Arial" panose="020B0604020202020204" pitchFamily="34" charset="0"/>
              </a:rPr>
              <a:t>, κ.α.) για όλα τα μέσα, καθώς και συμβουλές για έκτακτα ή εποχικά </a:t>
            </a:r>
            <a:r>
              <a:rPr lang="el-GR" sz="1500" dirty="0" smtClean="0">
                <a:latin typeface="Arial" panose="020B0604020202020204" pitchFamily="34" charset="0"/>
                <a:cs typeface="Arial" panose="020B0604020202020204" pitchFamily="34" charset="0"/>
              </a:rPr>
              <a:t>φαινόμενα/</a:t>
            </a:r>
            <a:r>
              <a:rPr lang="el-GR" sz="1500" dirty="0">
                <a:latin typeface="Arial" panose="020B0604020202020204" pitchFamily="34" charset="0"/>
                <a:cs typeface="Arial" panose="020B0604020202020204" pitchFamily="34" charset="0"/>
              </a:rPr>
              <a:t> </a:t>
            </a:r>
            <a:r>
              <a:rPr lang="el-GR" sz="1500" dirty="0" smtClean="0">
                <a:latin typeface="Arial" panose="020B0604020202020204" pitchFamily="34" charset="0"/>
                <a:cs typeface="Arial" panose="020B0604020202020204" pitchFamily="34" charset="0"/>
              </a:rPr>
              <a:t>δραστηριότητες </a:t>
            </a:r>
            <a:r>
              <a:rPr lang="el-GR" sz="1500" dirty="0">
                <a:latin typeface="Arial" panose="020B0604020202020204" pitchFamily="34" charset="0"/>
                <a:cs typeface="Arial" panose="020B0604020202020204" pitchFamily="34" charset="0"/>
              </a:rPr>
              <a:t>που επηρεάζουν τις μεταφορές.</a:t>
            </a:r>
          </a:p>
        </p:txBody>
      </p:sp>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73783" y="1733748"/>
            <a:ext cx="4477008" cy="2450069"/>
          </a:xfrm>
          <a:prstGeom prst="rect">
            <a:avLst/>
          </a:prstGeom>
          <a:ln>
            <a:solidFill>
              <a:schemeClr val="bg1"/>
            </a:solidFill>
          </a:ln>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73783" y="4295955"/>
            <a:ext cx="4477008" cy="2441275"/>
          </a:xfrm>
          <a:prstGeom prst="rect">
            <a:avLst/>
          </a:prstGeom>
          <a:ln>
            <a:solidFill>
              <a:schemeClr val="bg1"/>
            </a:solidFill>
          </a:ln>
        </p:spPr>
      </p:pic>
    </p:spTree>
    <p:extLst>
      <p:ext uri="{BB962C8B-B14F-4D97-AF65-F5344CB8AC3E}">
        <p14:creationId xmlns:p14="http://schemas.microsoft.com/office/powerpoint/2010/main" val="15596094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6" y="1630632"/>
            <a:ext cx="3715939" cy="3831818"/>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p>
          <a:p>
            <a:pPr algn="ctr"/>
            <a:endParaRPr lang="el-GR" b="1" dirty="0" smtClean="0">
              <a:latin typeface="Arial" panose="020B0604020202020204" pitchFamily="34" charset="0"/>
              <a:cs typeface="Arial" panose="020B0604020202020204" pitchFamily="34" charset="0"/>
            </a:endParaRPr>
          </a:p>
          <a:p>
            <a:pPr>
              <a:lnSpc>
                <a:spcPct val="150000"/>
              </a:lnSpc>
            </a:pPr>
            <a:r>
              <a:rPr lang="el-GR" dirty="0" smtClean="0">
                <a:latin typeface="Arial" panose="020B0604020202020204" pitchFamily="34" charset="0"/>
                <a:cs typeface="Arial" panose="020B0604020202020204" pitchFamily="34" charset="0"/>
              </a:rPr>
              <a:t>α</a:t>
            </a:r>
            <a:r>
              <a:rPr lang="el-GR" dirty="0">
                <a:latin typeface="Arial" panose="020B0604020202020204" pitchFamily="34" charset="0"/>
                <a:cs typeface="Arial" panose="020B0604020202020204" pitchFamily="34" charset="0"/>
              </a:rPr>
              <a:t>) Αποτελεσματικότερη εξυπηρέτηση κατοίκων απομακρυσμένων οικισμών</a:t>
            </a:r>
          </a:p>
          <a:p>
            <a:pPr>
              <a:lnSpc>
                <a:spcPct val="150000"/>
              </a:lnSpc>
            </a:pPr>
            <a:r>
              <a:rPr lang="el-GR" dirty="0">
                <a:latin typeface="Arial" panose="020B0604020202020204" pitchFamily="34" charset="0"/>
                <a:cs typeface="Arial" panose="020B0604020202020204" pitchFamily="34" charset="0"/>
              </a:rPr>
              <a:t>β) Βελτίωση λειτουργίας του συστήματος μεταφορών</a:t>
            </a:r>
          </a:p>
          <a:p>
            <a:pPr>
              <a:lnSpc>
                <a:spcPct val="150000"/>
              </a:lnSpc>
            </a:pPr>
            <a:r>
              <a:rPr lang="el-GR" dirty="0">
                <a:latin typeface="Arial" panose="020B0604020202020204" pitchFamily="34" charset="0"/>
                <a:cs typeface="Arial" panose="020B0604020202020204" pitchFamily="34" charset="0"/>
              </a:rPr>
              <a:t>γ) Βελτίωση ποιότητας </a:t>
            </a:r>
            <a:r>
              <a:rPr lang="el-GR" dirty="0" smtClean="0">
                <a:latin typeface="Arial" panose="020B0604020202020204" pitchFamily="34" charset="0"/>
                <a:cs typeface="Arial" panose="020B0604020202020204" pitchFamily="34" charset="0"/>
              </a:rPr>
              <a:t>ζωής</a:t>
            </a:r>
            <a:endParaRPr lang="en-US" dirty="0" smtClean="0">
              <a:latin typeface="Arial" panose="020B0604020202020204" pitchFamily="34" charset="0"/>
              <a:cs typeface="Arial" panose="020B0604020202020204" pitchFamily="34" charset="0"/>
            </a:endParaRPr>
          </a:p>
          <a:p>
            <a:pPr>
              <a:lnSpc>
                <a:spcPct val="150000"/>
              </a:lnSpc>
            </a:pPr>
            <a:endParaRPr lang="el-GR" dirty="0" smtClean="0">
              <a:latin typeface="Arial" panose="020B0604020202020204" pitchFamily="34" charset="0"/>
              <a:cs typeface="Arial" panose="020B0604020202020204" pitchFamily="34" charset="0"/>
            </a:endParaRP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17</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6364" y="1630632"/>
            <a:ext cx="4952669" cy="4938844"/>
          </a:xfrm>
          <a:prstGeom prst="rect">
            <a:avLst/>
          </a:prstGeom>
        </p:spPr>
      </p:pic>
    </p:spTree>
    <p:extLst>
      <p:ext uri="{BB962C8B-B14F-4D97-AF65-F5344CB8AC3E}">
        <p14:creationId xmlns:p14="http://schemas.microsoft.com/office/powerpoint/2010/main" val="42915885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58537" y="1028394"/>
            <a:ext cx="6724414" cy="369332"/>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defPPr>
              <a:defRPr lang="en-US"/>
            </a:defPPr>
            <a:lvl1pPr algn="ctr">
              <a:spcBef>
                <a:spcPts val="1200"/>
              </a:spcBef>
              <a:spcAft>
                <a:spcPts val="1200"/>
              </a:spcAft>
              <a:defRPr b="1">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l-GR" dirty="0"/>
              <a:t>Μέτρο </a:t>
            </a:r>
            <a:r>
              <a:rPr lang="en-US" dirty="0" smtClean="0"/>
              <a:t>18</a:t>
            </a:r>
            <a:r>
              <a:rPr lang="el-GR" dirty="0"/>
              <a:t>: Βελτίωση οδικής υποδομής και ασφάλειας</a:t>
            </a:r>
            <a:endParaRPr lang="en-US" dirty="0"/>
          </a:p>
        </p:txBody>
      </p:sp>
      <p:sp>
        <p:nvSpPr>
          <p:cNvPr id="5" name="TextBox 4"/>
          <p:cNvSpPr txBox="1"/>
          <p:nvPr/>
        </p:nvSpPr>
        <p:spPr>
          <a:xfrm>
            <a:off x="4649296" y="1595556"/>
            <a:ext cx="4399816" cy="206210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Aft>
                <a:spcPts val="600"/>
              </a:spcAft>
            </a:pPr>
            <a:r>
              <a:rPr lang="el-GR" b="1" dirty="0" smtClean="0">
                <a:latin typeface="Arial" panose="020B0604020202020204" pitchFamily="34" charset="0"/>
                <a:cs typeface="Arial" panose="020B0604020202020204" pitchFamily="34" charset="0"/>
              </a:rPr>
              <a:t>Περιγραφή του μέτρου</a:t>
            </a:r>
          </a:p>
          <a:p>
            <a:pPr>
              <a:lnSpc>
                <a:spcPts val="3000"/>
              </a:lnSpc>
              <a:spcBef>
                <a:spcPts val="600"/>
              </a:spcBef>
            </a:pPr>
            <a:r>
              <a:rPr lang="el-GR" sz="1500" dirty="0">
                <a:latin typeface="Arial" panose="020B0604020202020204" pitchFamily="34" charset="0"/>
                <a:cs typeface="Arial" panose="020B0604020202020204" pitchFamily="34" charset="0"/>
              </a:rPr>
              <a:t>Μελέτη και </a:t>
            </a:r>
            <a:r>
              <a:rPr lang="el-GR" sz="1500" b="1" dirty="0">
                <a:latin typeface="Arial" panose="020B0604020202020204" pitchFamily="34" charset="0"/>
                <a:cs typeface="Arial" panose="020B0604020202020204" pitchFamily="34" charset="0"/>
              </a:rPr>
              <a:t>αναδιαμόρφωση</a:t>
            </a:r>
            <a:r>
              <a:rPr lang="el-GR" sz="1500" dirty="0">
                <a:latin typeface="Arial" panose="020B0604020202020204" pitchFamily="34" charset="0"/>
                <a:cs typeface="Arial" panose="020B0604020202020204" pitchFamily="34" charset="0"/>
              </a:rPr>
              <a:t> προς την πλευρά της ασφάλειας, </a:t>
            </a:r>
            <a:r>
              <a:rPr lang="el-GR" sz="1500" b="1" dirty="0">
                <a:latin typeface="Arial" panose="020B0604020202020204" pitchFamily="34" charset="0"/>
                <a:cs typeface="Arial" panose="020B0604020202020204" pitchFamily="34" charset="0"/>
              </a:rPr>
              <a:t>επικίνδυνων οδικών τμημάτων</a:t>
            </a:r>
            <a:r>
              <a:rPr lang="el-GR" sz="1500" dirty="0">
                <a:latin typeface="Arial" panose="020B0604020202020204" pitchFamily="34" charset="0"/>
                <a:cs typeface="Arial" panose="020B0604020202020204" pitchFamily="34" charset="0"/>
              </a:rPr>
              <a:t>. </a:t>
            </a:r>
            <a:r>
              <a:rPr lang="el-GR" sz="1500" b="1" dirty="0">
                <a:latin typeface="Arial" panose="020B0604020202020204" pitchFamily="34" charset="0"/>
                <a:cs typeface="Arial" panose="020B0604020202020204" pitchFamily="34" charset="0"/>
              </a:rPr>
              <a:t>Ένταση των ελέγχων </a:t>
            </a:r>
            <a:r>
              <a:rPr lang="el-GR" sz="1500" dirty="0">
                <a:latin typeface="Arial" panose="020B0604020202020204" pitchFamily="34" charset="0"/>
                <a:cs typeface="Arial" panose="020B0604020202020204" pitchFamily="34" charset="0"/>
              </a:rPr>
              <a:t>για παράνομη </a:t>
            </a:r>
            <a:r>
              <a:rPr lang="el-GR" sz="1500" dirty="0" err="1">
                <a:latin typeface="Arial" panose="020B0604020202020204" pitchFamily="34" charset="0"/>
                <a:cs typeface="Arial" panose="020B0604020202020204" pitchFamily="34" charset="0"/>
              </a:rPr>
              <a:t>οδηγική</a:t>
            </a:r>
            <a:r>
              <a:rPr lang="el-GR" sz="1500" dirty="0">
                <a:latin typeface="Arial" panose="020B0604020202020204" pitchFamily="34" charset="0"/>
                <a:cs typeface="Arial" panose="020B0604020202020204" pitchFamily="34" charset="0"/>
              </a:rPr>
              <a:t> συμπεριφορά</a:t>
            </a: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638" y="1595556"/>
            <a:ext cx="4494362" cy="5193430"/>
          </a:xfrm>
          <a:prstGeom prst="rect">
            <a:avLst/>
          </a:prstGeom>
          <a:ln>
            <a:solidFill>
              <a:schemeClr val="bg1"/>
            </a:solidFill>
          </a:ln>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49295" y="3769742"/>
            <a:ext cx="4399817" cy="3019243"/>
          </a:xfrm>
          <a:prstGeom prst="rect">
            <a:avLst/>
          </a:prstGeom>
          <a:ln>
            <a:solidFill>
              <a:schemeClr val="bg1"/>
            </a:solidFill>
          </a:ln>
        </p:spPr>
      </p:pic>
    </p:spTree>
    <p:extLst>
      <p:ext uri="{BB962C8B-B14F-4D97-AF65-F5344CB8AC3E}">
        <p14:creationId xmlns:p14="http://schemas.microsoft.com/office/powerpoint/2010/main" val="30734510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Μέτρα του ΣΒΑΚ</a:t>
            </a:r>
            <a:endParaRPr lang="en-GB" sz="2400" dirty="0">
              <a:solidFill>
                <a:schemeClr val="bg1"/>
              </a:solidFill>
              <a:latin typeface="Century Gothic" panose="020B0502020202020204" pitchFamily="34" charset="0"/>
            </a:endParaRPr>
          </a:p>
        </p:txBody>
      </p:sp>
      <p:sp>
        <p:nvSpPr>
          <p:cNvPr id="11" name="TextBox 10"/>
          <p:cNvSpPr txBox="1"/>
          <p:nvPr/>
        </p:nvSpPr>
        <p:spPr>
          <a:xfrm>
            <a:off x="261257" y="1630632"/>
            <a:ext cx="4364008" cy="2169825"/>
          </a:xfrm>
          <a:prstGeom prst="rect">
            <a:avLst/>
          </a:prstGeom>
          <a:solidFill>
            <a:srgbClr val="0070C0"/>
          </a:solidFill>
          <a:ln w="28575">
            <a:solidFill>
              <a:schemeClr val="bg1"/>
            </a:solidFill>
          </a:ln>
        </p:spPr>
        <p:txBody>
          <a:bodyPr wrap="square" rtlCol="0">
            <a:spAutoFit/>
          </a:bodyPr>
          <a:lstStyle/>
          <a:p>
            <a:pPr algn="ctr"/>
            <a:r>
              <a:rPr lang="el-GR" b="1" dirty="0" smtClean="0">
                <a:latin typeface="Arial" panose="020B0604020202020204" pitchFamily="34" charset="0"/>
                <a:cs typeface="Arial" panose="020B0604020202020204" pitchFamily="34" charset="0"/>
              </a:rPr>
              <a:t>Προσδοκώμενα αποτελέσματα από το μέτρο</a:t>
            </a:r>
            <a:endParaRPr lang="en-US" b="1" dirty="0" smtClean="0">
              <a:latin typeface="Arial" panose="020B0604020202020204" pitchFamily="34" charset="0"/>
              <a:cs typeface="Arial" panose="020B0604020202020204" pitchFamily="34" charset="0"/>
            </a:endParaRPr>
          </a:p>
          <a:p>
            <a:pPr algn="ctr"/>
            <a:endParaRPr lang="el-GR" dirty="0" smtClean="0"/>
          </a:p>
          <a:p>
            <a:pPr>
              <a:lnSpc>
                <a:spcPct val="150000"/>
              </a:lnSpc>
            </a:pPr>
            <a:r>
              <a:rPr lang="el-GR" dirty="0">
                <a:latin typeface="Arial" panose="020B0604020202020204" pitchFamily="34" charset="0"/>
                <a:cs typeface="Arial" panose="020B0604020202020204" pitchFamily="34" charset="0"/>
              </a:rPr>
              <a:t>α) Βελτίωση οδικής ασφάλειας</a:t>
            </a:r>
          </a:p>
          <a:p>
            <a:pPr>
              <a:lnSpc>
                <a:spcPct val="150000"/>
              </a:lnSpc>
            </a:pPr>
            <a:r>
              <a:rPr lang="el-GR" dirty="0">
                <a:latin typeface="Arial" panose="020B0604020202020204" pitchFamily="34" charset="0"/>
                <a:cs typeface="Arial" panose="020B0604020202020204" pitchFamily="34" charset="0"/>
              </a:rPr>
              <a:t>β) Περιορισμός </a:t>
            </a:r>
            <a:r>
              <a:rPr lang="el-GR" dirty="0" err="1">
                <a:latin typeface="Arial" panose="020B0604020202020204" pitchFamily="34" charset="0"/>
                <a:cs typeface="Arial" panose="020B0604020202020204" pitchFamily="34" charset="0"/>
              </a:rPr>
              <a:t>παραβατικής</a:t>
            </a:r>
            <a:r>
              <a:rPr lang="el-GR" dirty="0">
                <a:latin typeface="Arial" panose="020B0604020202020204" pitchFamily="34" charset="0"/>
                <a:cs typeface="Arial" panose="020B0604020202020204" pitchFamily="34" charset="0"/>
              </a:rPr>
              <a:t> οδικής </a:t>
            </a:r>
            <a:r>
              <a:rPr lang="el-GR" dirty="0" smtClean="0">
                <a:latin typeface="Arial" panose="020B0604020202020204" pitchFamily="34" charset="0"/>
                <a:cs typeface="Arial" panose="020B0604020202020204" pitchFamily="34" charset="0"/>
              </a:rPr>
              <a:t>συμπεριφοράς</a:t>
            </a:r>
          </a:p>
        </p:txBody>
      </p:sp>
      <p:sp>
        <p:nvSpPr>
          <p:cNvPr id="12" name="TextBox 11"/>
          <p:cNvSpPr txBox="1"/>
          <p:nvPr/>
        </p:nvSpPr>
        <p:spPr>
          <a:xfrm>
            <a:off x="1358537" y="1028394"/>
            <a:ext cx="6448369"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spcBef>
                <a:spcPts val="1200"/>
              </a:spcBef>
              <a:spcAft>
                <a:spcPts val="1200"/>
              </a:spcAft>
            </a:pPr>
            <a:r>
              <a:rPr lang="el-GR" b="1" dirty="0" smtClean="0">
                <a:solidFill>
                  <a:schemeClr val="tx1"/>
                </a:solidFill>
                <a:latin typeface="Arial" panose="020B0604020202020204" pitchFamily="34" charset="0"/>
                <a:cs typeface="Arial" panose="020B0604020202020204" pitchFamily="34" charset="0"/>
              </a:rPr>
              <a:t>Επισκόπηση Μέτρου ΣΒΑΚ 18</a:t>
            </a:r>
            <a:endParaRPr lang="en-US" b="1" dirty="0">
              <a:solidFill>
                <a:schemeClr val="tx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41032" y="1644808"/>
            <a:ext cx="4258001" cy="5128853"/>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1256" y="3955862"/>
            <a:ext cx="4364009" cy="2902138"/>
          </a:xfrm>
          <a:prstGeom prst="rect">
            <a:avLst/>
          </a:prstGeom>
        </p:spPr>
      </p:pic>
    </p:spTree>
    <p:extLst>
      <p:ext uri="{BB962C8B-B14F-4D97-AF65-F5344CB8AC3E}">
        <p14:creationId xmlns:p14="http://schemas.microsoft.com/office/powerpoint/2010/main" val="5021214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Διαδικασία </a:t>
            </a:r>
            <a:r>
              <a:rPr lang="el-GR" sz="2400" dirty="0">
                <a:solidFill>
                  <a:schemeClr val="bg1"/>
                </a:solidFill>
                <a:latin typeface="Century Gothic" panose="020B0502020202020204" pitchFamily="34" charset="0"/>
              </a:rPr>
              <a:t>Σ</a:t>
            </a:r>
            <a:r>
              <a:rPr lang="el-GR" sz="2400" dirty="0" smtClean="0">
                <a:solidFill>
                  <a:schemeClr val="bg1"/>
                </a:solidFill>
                <a:latin typeface="Century Gothic" panose="020B0502020202020204" pitchFamily="34" charset="0"/>
              </a:rPr>
              <a:t>υμμετοχικού Σχεδιασμού</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2"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132762072"/>
              </p:ext>
            </p:extLst>
          </p:nvPr>
        </p:nvGraphicFramePr>
        <p:xfrm>
          <a:off x="0" y="987073"/>
          <a:ext cx="9809825" cy="6212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65555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45872" y="987072"/>
            <a:ext cx="4818253" cy="5742202"/>
          </a:xfrm>
          <a:prstGeom prst="rect">
            <a:avLst/>
          </a:prstGeom>
          <a:ln>
            <a:solidFill>
              <a:schemeClr val="accent1"/>
            </a:solidFill>
          </a:ln>
        </p:spPr>
      </p:pic>
      <p:sp>
        <p:nvSpPr>
          <p:cNvPr id="2" name="TextBox 1"/>
          <p:cNvSpPr txBox="1"/>
          <p:nvPr/>
        </p:nvSpPr>
        <p:spPr>
          <a:xfrm>
            <a:off x="3278038" y="245327"/>
            <a:ext cx="5720995" cy="461665"/>
          </a:xfrm>
          <a:prstGeom prst="rect">
            <a:avLst/>
          </a:prstGeom>
          <a:noFill/>
        </p:spPr>
        <p:txBody>
          <a:bodyPr wrap="square" rtlCol="0">
            <a:spAutoFit/>
          </a:bodyPr>
          <a:lstStyle/>
          <a:p>
            <a:pPr algn="r"/>
            <a:r>
              <a:rPr lang="el-GR" sz="2400" dirty="0" smtClean="0">
                <a:solidFill>
                  <a:schemeClr val="bg1"/>
                </a:solidFill>
                <a:latin typeface="Century Gothic" panose="020B0502020202020204" pitchFamily="34" charset="0"/>
              </a:rPr>
              <a:t>Διαδικτυακή Φόρμα</a:t>
            </a:r>
            <a:endParaRPr lang="en-GB" sz="2400" dirty="0">
              <a:solidFill>
                <a:schemeClr val="bg1"/>
              </a:solidFill>
              <a:latin typeface="Century Gothic" panose="020B0502020202020204" pitchFamily="34" charset="0"/>
            </a:endParaRPr>
          </a:p>
        </p:txBody>
      </p:sp>
      <p:cxnSp>
        <p:nvCxnSpPr>
          <p:cNvPr id="10" name="Straight Connector 9"/>
          <p:cNvCxnSpPr/>
          <p:nvPr/>
        </p:nvCxnSpPr>
        <p:spPr>
          <a:xfrm>
            <a:off x="0" y="857232"/>
            <a:ext cx="9144000" cy="0"/>
          </a:xfrm>
          <a:prstGeom prst="line">
            <a:avLst/>
          </a:prstGeom>
          <a:noFill/>
          <a:ln w="38100" cap="flat" cmpd="sng" algn="ctr">
            <a:solidFill>
              <a:srgbClr val="F79646">
                <a:lumMod val="75000"/>
              </a:srgbClr>
            </a:solidFill>
            <a:prstDash val="solid"/>
          </a:ln>
          <a:effectLst/>
        </p:spPr>
      </p:cxnSp>
      <p:pic>
        <p:nvPicPr>
          <p:cNvPr id="8" name="Picture 30"/>
          <p:cNvPicPr/>
          <p:nvPr/>
        </p:nvPicPr>
        <p:blipFill>
          <a:blip r:embed="rId3" cstate="print">
            <a:extLst>
              <a:ext uri="{28A0092B-C50C-407E-A947-70E740481C1C}">
                <a14:useLocalDpi xmlns:a14="http://schemas.microsoft.com/office/drawing/2010/main"/>
              </a:ext>
            </a:extLst>
          </a:blip>
          <a:stretch>
            <a:fillRect/>
          </a:stretch>
        </p:blipFill>
        <p:spPr>
          <a:xfrm>
            <a:off x="261257" y="0"/>
            <a:ext cx="1097280" cy="1397726"/>
          </a:xfrm>
          <a:prstGeom prst="rect">
            <a:avLst/>
          </a:prstGeom>
        </p:spPr>
      </p:pic>
      <p:pic>
        <p:nvPicPr>
          <p:cNvPr id="9" name="Picture 12" descr="C:\Users\Theodoros.Karipidis.LEVER\Desktop\λογοτυπα\lever eng.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49976" y="63500"/>
            <a:ext cx="1158189" cy="6638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8673" y="1584159"/>
            <a:ext cx="3888422" cy="2585323"/>
          </a:xfrm>
          <a:prstGeom prst="rect">
            <a:avLst/>
          </a:prstGeom>
          <a:noFill/>
        </p:spPr>
        <p:txBody>
          <a:bodyPr wrap="square" rtlCol="0">
            <a:spAutoFit/>
          </a:bodyPr>
          <a:lstStyle/>
          <a:p>
            <a:pPr>
              <a:lnSpc>
                <a:spcPct val="150000"/>
              </a:lnSpc>
            </a:pPr>
            <a:r>
              <a:rPr lang="el-GR" dirty="0" smtClean="0">
                <a:solidFill>
                  <a:schemeClr val="bg1"/>
                </a:solidFill>
                <a:latin typeface="Arial" panose="020B0604020202020204" pitchFamily="34" charset="0"/>
                <a:cs typeface="Arial" panose="020B0604020202020204" pitchFamily="34" charset="0"/>
              </a:rPr>
              <a:t>Διατηρώντας υπεύθυνη στάση προς το περιβάλλον και αξιοποιώντας τις δυνατότητες της τεχνολογίας, επιλέχθηκε η χρήση ενός διαδικτυακού εντύπου για τον συμμετοχικό σχεδιασμό</a:t>
            </a:r>
            <a:endParaRPr lang="en-US"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57702" y="4554791"/>
            <a:ext cx="4110364" cy="1569660"/>
          </a:xfrm>
          <a:prstGeom prst="rect">
            <a:avLst/>
          </a:prstGeom>
          <a:noFill/>
        </p:spPr>
        <p:txBody>
          <a:bodyPr wrap="square" rtlCol="0">
            <a:spAutoFit/>
          </a:bodyPr>
          <a:lstStyle/>
          <a:p>
            <a:pPr>
              <a:lnSpc>
                <a:spcPct val="150000"/>
              </a:lnSpc>
            </a:pPr>
            <a:r>
              <a:rPr lang="el-GR" sz="1600" b="1" dirty="0">
                <a:solidFill>
                  <a:schemeClr val="bg1"/>
                </a:solidFill>
                <a:latin typeface="Arial" panose="020B0604020202020204" pitchFamily="34" charset="0"/>
                <a:cs typeface="Arial" panose="020B0604020202020204" pitchFamily="34" charset="0"/>
              </a:rPr>
              <a:t>Όλοι οι πολίτες και οι φορείς της πόλης καλούνται να συμμετέχουν στην διαμόρφωση της κινητικότητας στην Ορεστιάδα για την επόμενη δεκαετία. </a:t>
            </a:r>
            <a:endParaRPr lang="en-US"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7666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pic>
        <p:nvPicPr>
          <p:cNvPr id="3" name="Picture 2" descr="C:\Users\Theodoros.Karipidis.LEVER\Desktop\λογοτυπα\lever e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30660" y="1201783"/>
            <a:ext cx="1880482" cy="10779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Theodoros.Karipidis.LEVER\Desktop\λογοτυπα\omilo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76504" y="2667481"/>
            <a:ext cx="3866606" cy="61129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0" y="3480386"/>
            <a:ext cx="9144000" cy="1384995"/>
          </a:xfrm>
          <a:prstGeom prst="rect">
            <a:avLst/>
          </a:prstGeom>
          <a:solidFill>
            <a:schemeClr val="accent3">
              <a:lumMod val="40000"/>
              <a:lumOff val="60000"/>
            </a:schemeClr>
          </a:solidFill>
        </p:spPr>
        <p:txBody>
          <a:bodyPr wrap="square" rtlCol="0">
            <a:spAutoFit/>
          </a:bodyPr>
          <a:lstStyle/>
          <a:p>
            <a:pPr algn="ctr"/>
            <a:r>
              <a:rPr lang="el-GR" sz="2800" dirty="0" smtClean="0">
                <a:solidFill>
                  <a:prstClr val="black"/>
                </a:solidFill>
                <a:latin typeface="Century Gothic" panose="020B0502020202020204" pitchFamily="34" charset="0"/>
              </a:rPr>
              <a:t>Στρατηγικό Σχέδιο </a:t>
            </a:r>
            <a:r>
              <a:rPr lang="el-GR" sz="2800" dirty="0">
                <a:solidFill>
                  <a:prstClr val="black"/>
                </a:solidFill>
                <a:latin typeface="Century Gothic" panose="020B0502020202020204" pitchFamily="34" charset="0"/>
              </a:rPr>
              <a:t>Βιώσιμης Αστικής </a:t>
            </a:r>
            <a:r>
              <a:rPr lang="el-GR" sz="2800" dirty="0" smtClean="0">
                <a:solidFill>
                  <a:prstClr val="black"/>
                </a:solidFill>
                <a:latin typeface="Century Gothic" panose="020B0502020202020204" pitchFamily="34" charset="0"/>
              </a:rPr>
              <a:t>Κινητικότητας (ΣΣΒΑΚ 2016-2025)</a:t>
            </a:r>
          </a:p>
          <a:p>
            <a:pPr algn="ctr"/>
            <a:r>
              <a:rPr lang="el-GR" sz="2800" dirty="0" smtClean="0">
                <a:solidFill>
                  <a:prstClr val="black"/>
                </a:solidFill>
                <a:latin typeface="Century Gothic" panose="020B0502020202020204" pitchFamily="34" charset="0"/>
              </a:rPr>
              <a:t>Δήμου Ορεστιάδας</a:t>
            </a:r>
            <a:r>
              <a:rPr lang="en-US" sz="2800" dirty="0" smtClean="0">
                <a:solidFill>
                  <a:prstClr val="black"/>
                </a:solidFill>
                <a:latin typeface="Century Gothic" panose="020B0502020202020204" pitchFamily="34" charset="0"/>
              </a:rPr>
              <a:t> </a:t>
            </a:r>
            <a:endParaRPr lang="en-US" sz="2400" dirty="0">
              <a:solidFill>
                <a:prstClr val="black"/>
              </a:solidFill>
              <a:latin typeface="Century Gothic" panose="020B0502020202020204" pitchFamily="34" charset="0"/>
            </a:endParaRPr>
          </a:p>
        </p:txBody>
      </p:sp>
      <p:pic>
        <p:nvPicPr>
          <p:cNvPr id="32" name="Picture 30"/>
          <p:cNvPicPr/>
          <p:nvPr/>
        </p:nvPicPr>
        <p:blipFill>
          <a:blip r:embed="rId5" cstate="print">
            <a:extLst>
              <a:ext uri="{28A0092B-C50C-407E-A947-70E740481C1C}">
                <a14:useLocalDpi xmlns:a14="http://schemas.microsoft.com/office/drawing/2010/main"/>
              </a:ext>
            </a:extLst>
          </a:blip>
          <a:stretch>
            <a:fillRect/>
          </a:stretch>
        </p:blipFill>
        <p:spPr>
          <a:xfrm>
            <a:off x="1645920" y="1188720"/>
            <a:ext cx="1881053" cy="2233748"/>
          </a:xfrm>
          <a:prstGeom prst="rect">
            <a:avLst/>
          </a:prstGeom>
        </p:spPr>
      </p:pic>
      <p:sp>
        <p:nvSpPr>
          <p:cNvPr id="33" name="32 - TextBox"/>
          <p:cNvSpPr txBox="1"/>
          <p:nvPr/>
        </p:nvSpPr>
        <p:spPr>
          <a:xfrm>
            <a:off x="0" y="5729550"/>
            <a:ext cx="9144000" cy="646331"/>
          </a:xfrm>
          <a:prstGeom prst="rect">
            <a:avLst/>
          </a:prstGeom>
          <a:solidFill>
            <a:schemeClr val="bg2">
              <a:lumMod val="75000"/>
              <a:lumOff val="25000"/>
            </a:schemeClr>
          </a:solidFill>
        </p:spPr>
        <p:txBody>
          <a:bodyPr wrap="square" rtlCol="0">
            <a:spAutoFit/>
          </a:bodyPr>
          <a:lstStyle/>
          <a:p>
            <a:pPr algn="ctr"/>
            <a:r>
              <a:rPr lang="el-G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ΔΕΥΤΕΡΗ ΘΕΜΑΤΙΚΗ ΔΙΑΒΟΥΛΕΥΣΗ ΤΟΥ ΣΣΒΑΚ ΟΡΕΣΤΙΑΔΑΣ</a:t>
            </a:r>
          </a:p>
          <a:p>
            <a:pPr algn="ctr"/>
            <a:r>
              <a:rPr lang="el-G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ΙΑΝΟΥΑΡΙΟΣ 2017</a:t>
            </a:r>
            <a:endParaRPr lang="el-G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TextBox 1"/>
          <p:cNvSpPr txBox="1"/>
          <p:nvPr/>
        </p:nvSpPr>
        <p:spPr>
          <a:xfrm>
            <a:off x="0" y="313232"/>
            <a:ext cx="9144000" cy="646331"/>
          </a:xfrm>
          <a:prstGeom prst="rect">
            <a:avLst/>
          </a:prstGeom>
          <a:solidFill>
            <a:schemeClr val="bg2">
              <a:lumMod val="10000"/>
              <a:lumOff val="90000"/>
            </a:schemeClr>
          </a:solidFill>
        </p:spPr>
        <p:txBody>
          <a:bodyPr wrap="square" rtlCol="0">
            <a:spAutoFit/>
          </a:bodyPr>
          <a:lstStyle/>
          <a:p>
            <a:pPr algn="ctr"/>
            <a:r>
              <a:rPr lang="el-GR" sz="3600" b="1" dirty="0">
                <a:ln>
                  <a:solidFill>
                    <a:schemeClr val="tx1"/>
                  </a:solidFill>
                  <a:prstDash val="solid"/>
                </a:ln>
                <a:solidFill>
                  <a:srgbClr val="003399"/>
                </a:solidFill>
                <a:latin typeface="Century Gothic" panose="020B0502020202020204" pitchFamily="34" charset="0"/>
              </a:rPr>
              <a:t>Ευχαριστώ για την προσοχή σας!</a:t>
            </a:r>
            <a:endParaRPr lang="en-GB" sz="3600" b="1" dirty="0">
              <a:ln>
                <a:solidFill>
                  <a:schemeClr val="tx1"/>
                </a:solidFill>
                <a:prstDash val="solid"/>
              </a:ln>
              <a:solidFill>
                <a:srgbClr val="003399"/>
              </a:solidFill>
              <a:latin typeface="Century Gothic" panose="020B0502020202020204" pitchFamily="34" charset="0"/>
            </a:endParaRPr>
          </a:p>
        </p:txBody>
      </p:sp>
      <p:sp>
        <p:nvSpPr>
          <p:cNvPr id="9" name="8 - TextBox"/>
          <p:cNvSpPr txBox="1"/>
          <p:nvPr/>
        </p:nvSpPr>
        <p:spPr>
          <a:xfrm>
            <a:off x="0" y="5094513"/>
            <a:ext cx="9144000" cy="400110"/>
          </a:xfrm>
          <a:prstGeom prst="rect">
            <a:avLst/>
          </a:prstGeom>
          <a:solidFill>
            <a:schemeClr val="accent1">
              <a:lumMod val="60000"/>
              <a:lumOff val="40000"/>
            </a:schemeClr>
          </a:solidFill>
        </p:spPr>
        <p:txBody>
          <a:bodyPr wrap="square" rtlCol="0">
            <a:spAutoFit/>
          </a:bodyPr>
          <a:lstStyle/>
          <a:p>
            <a:pPr algn="ctr"/>
            <a:r>
              <a:rPr lang="el-GR" sz="2000" b="1" dirty="0" smtClean="0">
                <a:solidFill>
                  <a:sysClr val="windowText" lastClr="000000"/>
                </a:solidFill>
                <a:latin typeface="Arial" pitchFamily="34" charset="0"/>
                <a:cs typeface="Arial" pitchFamily="34" charset="0"/>
              </a:rPr>
              <a:t>ΠΡΟΣΧΕΔΙΟ ΣΒΑΚ – ΣΤΟΧΟΙ ΚΑΙ ΜΕΤΡΑ ΓΙΑ</a:t>
            </a:r>
            <a:r>
              <a:rPr lang="en-US" sz="2000" b="1" dirty="0" smtClean="0">
                <a:solidFill>
                  <a:sysClr val="windowText" lastClr="000000"/>
                </a:solidFill>
                <a:latin typeface="Arial" pitchFamily="34" charset="0"/>
                <a:cs typeface="Arial" pitchFamily="34" charset="0"/>
              </a:rPr>
              <a:t> </a:t>
            </a:r>
            <a:r>
              <a:rPr lang="el-GR" sz="2000" b="1" dirty="0" smtClean="0">
                <a:solidFill>
                  <a:sysClr val="windowText" lastClr="000000"/>
                </a:solidFill>
                <a:latin typeface="Arial" pitchFamily="34" charset="0"/>
                <a:cs typeface="Arial" pitchFamily="34" charset="0"/>
              </a:rPr>
              <a:t>ΤΗΝ ΟΡΕΣΤΙΑΔΑ</a:t>
            </a:r>
            <a:endParaRPr lang="el-GR" sz="2000" b="1" dirty="0">
              <a:solidFill>
                <a:sysClr val="windowText" lastClr="000000"/>
              </a:solidFill>
              <a:latin typeface="Arial" pitchFamily="34" charset="0"/>
              <a:cs typeface="Arial" pitchFamily="34" charset="0"/>
            </a:endParaRPr>
          </a:p>
        </p:txBody>
      </p:sp>
    </p:spTree>
    <p:extLst>
      <p:ext uri="{BB962C8B-B14F-4D97-AF65-F5344CB8AC3E}">
        <p14:creationId xmlns:p14="http://schemas.microsoft.com/office/powerpoint/2010/main" val="745386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χιστόλιθος">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Σχιστόλιθος">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Σχιστόλιθος">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4072</TotalTime>
  <Words>3083</Words>
  <Application>Microsoft Office PowerPoint</Application>
  <PresentationFormat>Προβολή στην οθόνη (4:3)</PresentationFormat>
  <Paragraphs>427</Paragraphs>
  <Slides>60</Slides>
  <Notes>5</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60</vt:i4>
      </vt:variant>
    </vt:vector>
  </HeadingPairs>
  <TitlesOfParts>
    <vt:vector size="69" baseType="lpstr">
      <vt:lpstr>Arial</vt:lpstr>
      <vt:lpstr>Calibri</vt:lpstr>
      <vt:lpstr>Calisto MT</vt:lpstr>
      <vt:lpstr>Century Gothic</vt:lpstr>
      <vt:lpstr>Gabriola</vt:lpstr>
      <vt:lpstr>Trebuchet MS</vt:lpstr>
      <vt:lpstr>Wingdings</vt:lpstr>
      <vt:lpstr>Wingdings 2</vt:lpstr>
      <vt:lpstr>Σχιστόλιθος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Aris Kopsacheilis</dc:creator>
  <cp:lastModifiedBy>User</cp:lastModifiedBy>
  <cp:revision>409</cp:revision>
  <dcterms:created xsi:type="dcterms:W3CDTF">2016-07-01T12:32:24Z</dcterms:created>
  <dcterms:modified xsi:type="dcterms:W3CDTF">2017-01-24T09:21:15Z</dcterms:modified>
</cp:coreProperties>
</file>