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3" r:id="rId2"/>
    <p:sldId id="274" r:id="rId3"/>
    <p:sldId id="282" r:id="rId4"/>
    <p:sldId id="291" r:id="rId5"/>
    <p:sldId id="281" r:id="rId6"/>
    <p:sldId id="283" r:id="rId7"/>
    <p:sldId id="268" r:id="rId8"/>
    <p:sldId id="269" r:id="rId9"/>
    <p:sldId id="270" r:id="rId10"/>
    <p:sldId id="272" r:id="rId11"/>
    <p:sldId id="271" r:id="rId12"/>
    <p:sldId id="278" r:id="rId13"/>
    <p:sldId id="284" r:id="rId14"/>
    <p:sldId id="287" r:id="rId15"/>
    <p:sldId id="289" r:id="rId16"/>
    <p:sldId id="286" r:id="rId17"/>
    <p:sldId id="285" r:id="rId18"/>
    <p:sldId id="277" r:id="rId19"/>
    <p:sldId id="290" r:id="rId20"/>
    <p:sldId id="263" r:id="rId2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3133" autoAdjust="0"/>
    <p:restoredTop sz="82439" autoAdjust="0"/>
  </p:normalViewPr>
  <p:slideViewPr>
    <p:cSldViewPr>
      <p:cViewPr>
        <p:scale>
          <a:sx n="66" d="100"/>
          <a:sy n="66" d="100"/>
        </p:scale>
        <p:origin x="-540" y="-6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Work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_DUTH_\06.%20&#931;&#916;&#913;&#917;%20&#916;&#919;&#924;&#927;&#933;%20&#927;&#929;&#917;&#931;&#932;&#921;&#913;&#916;&#913;&#931;\&#931;&#933;&#915;&#922;&#929;&#921;&#931;&#919;%20&#913;&#928;&#927;&#915;&#929;&#913;&#934;&#919;&#931;%202011%20&#924;&#917;%20200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percentStacked"/>
        <c:ser>
          <c:idx val="0"/>
          <c:order val="0"/>
          <c:tx>
            <c:strRef>
              <c:f>Sheet1!$B$2</c:f>
              <c:strCache>
                <c:ptCount val="1"/>
                <c:pt idx="0">
                  <c:v>ΝΑΙ </c:v>
                </c:pt>
              </c:strCache>
            </c:strRef>
          </c:tx>
          <c:spPr>
            <a:solidFill>
              <a:srgbClr val="4F81BD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el-G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Φτωχά νοικοκυριά</c:v>
                </c:pt>
                <c:pt idx="1">
                  <c:v>Mη φτωχά νοικοκυριά</c:v>
                </c:pt>
                <c:pt idx="2">
                  <c:v>Σύνολο</c:v>
                </c:pt>
              </c:strCache>
            </c:strRef>
          </c:cat>
          <c:val>
            <c:numRef>
              <c:f>Sheet1!$B$3:$B$5</c:f>
              <c:numCache>
                <c:formatCode>General</c:formatCode>
                <c:ptCount val="3"/>
                <c:pt idx="0">
                  <c:v>50.8</c:v>
                </c:pt>
                <c:pt idx="1">
                  <c:v>76.3</c:v>
                </c:pt>
                <c:pt idx="2">
                  <c:v>70.8</c:v>
                </c:pt>
              </c:numCache>
            </c:numRef>
          </c:val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OΧΙ</c:v>
                </c:pt>
              </c:strCache>
            </c:strRef>
          </c:tx>
          <c:spPr>
            <a:solidFill>
              <a:srgbClr val="F79646">
                <a:lumMod val="20000"/>
                <a:lumOff val="80000"/>
              </a:srgb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el-G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Φτωχά νοικοκυριά</c:v>
                </c:pt>
                <c:pt idx="1">
                  <c:v>Mη φτωχά νοικοκυριά</c:v>
                </c:pt>
                <c:pt idx="2">
                  <c:v>Σύνολο</c:v>
                </c:pt>
              </c:strCache>
            </c:strRef>
          </c:cat>
          <c:val>
            <c:numRef>
              <c:f>Sheet1!$C$3:$C$5</c:f>
              <c:numCache>
                <c:formatCode>General</c:formatCode>
                <c:ptCount val="3"/>
                <c:pt idx="0">
                  <c:v>49.2</c:v>
                </c:pt>
                <c:pt idx="1">
                  <c:v>23.7</c:v>
                </c:pt>
                <c:pt idx="2">
                  <c:v>29.2</c:v>
                </c:pt>
              </c:numCache>
            </c:numRef>
          </c:val>
        </c:ser>
        <c:overlap val="100"/>
        <c:axId val="164765696"/>
        <c:axId val="164767232"/>
      </c:barChart>
      <c:catAx>
        <c:axId val="16476569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l-GR"/>
          </a:p>
        </c:txPr>
        <c:crossAx val="164767232"/>
        <c:crosses val="autoZero"/>
        <c:auto val="1"/>
        <c:lblAlgn val="ctr"/>
        <c:lblOffset val="100"/>
      </c:catAx>
      <c:valAx>
        <c:axId val="16476723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l-GR"/>
          </a:p>
        </c:txPr>
        <c:crossAx val="16476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000" b="0" i="0" u="none" strike="noStrike" kern="1200" baseline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el-GR"/>
        </a:p>
      </c:txPr>
    </c:legend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plotArea>
      <c:layout/>
      <c:barChart>
        <c:barDir val="col"/>
        <c:grouping val="clustered"/>
        <c:ser>
          <c:idx val="0"/>
          <c:order val="0"/>
          <c:tx>
            <c:strRef>
              <c:f>Sheet1!$F$3</c:f>
              <c:strCache>
                <c:ptCount val="1"/>
                <c:pt idx="0">
                  <c:v>2011</c:v>
                </c:pt>
              </c:strCache>
            </c:strRef>
          </c:tx>
          <c:cat>
            <c:strRef>
              <c:f>Sheet1!$E$4:$E$32</c:f>
              <c:strCache>
                <c:ptCount val="29"/>
                <c:pt idx="0">
                  <c:v> Νέας Βύσσης</c:v>
                </c:pt>
                <c:pt idx="1">
                  <c:v> Καβύλης</c:v>
                </c:pt>
                <c:pt idx="2">
                  <c:v>Καστανεών</c:v>
                </c:pt>
                <c:pt idx="3">
                  <c:v>Ριζίων</c:v>
                </c:pt>
                <c:pt idx="4">
                  <c:v>Στέρνας</c:v>
                </c:pt>
                <c:pt idx="5">
                  <c:v>Ζώνης</c:v>
                </c:pt>
                <c:pt idx="6">
                  <c:v>Κυπρίνος</c:v>
                </c:pt>
                <c:pt idx="7">
                  <c:v>Φυλακίου</c:v>
                </c:pt>
                <c:pt idx="8">
                  <c:v>Ορεστιάδος</c:v>
                </c:pt>
                <c:pt idx="9">
                  <c:v>Αμπελακίων</c:v>
                </c:pt>
                <c:pt idx="10">
                  <c:v>Βάλτου</c:v>
                </c:pt>
                <c:pt idx="11">
                  <c:v>Θουρίου</c:v>
                </c:pt>
                <c:pt idx="12">
                  <c:v>Μεγάλης Δοξιπάρας</c:v>
                </c:pt>
                <c:pt idx="13">
                  <c:v>Νέου Χειμωνίου</c:v>
                </c:pt>
                <c:pt idx="14">
                  <c:v>Νεοχωρίου</c:v>
                </c:pt>
                <c:pt idx="15">
                  <c:v>Χανδρά</c:v>
                </c:pt>
                <c:pt idx="16">
                  <c:v>Άρζου</c:v>
                </c:pt>
                <c:pt idx="17">
                  <c:v>Δικαίων</c:v>
                </c:pt>
                <c:pt idx="18">
                  <c:v>Ελαίας</c:v>
                </c:pt>
                <c:pt idx="19">
                  <c:v>Θεραπειό</c:v>
                </c:pt>
                <c:pt idx="20">
                  <c:v>Κομάρων</c:v>
                </c:pt>
                <c:pt idx="21">
                  <c:v>Μαρασίων</c:v>
                </c:pt>
                <c:pt idx="22">
                  <c:v>Μηλέα</c:v>
                </c:pt>
                <c:pt idx="23">
                  <c:v>Ορμενίου</c:v>
                </c:pt>
                <c:pt idx="24">
                  <c:v>Πενταλόφου</c:v>
                </c:pt>
                <c:pt idx="25">
                  <c:v>Πετρωτών</c:v>
                </c:pt>
                <c:pt idx="26">
                  <c:v>Πλάτης</c:v>
                </c:pt>
                <c:pt idx="27">
                  <c:v>Πτελέας</c:v>
                </c:pt>
                <c:pt idx="28">
                  <c:v>Σπηλαίου</c:v>
                </c:pt>
              </c:strCache>
            </c:strRef>
          </c:cat>
          <c:val>
            <c:numRef>
              <c:f>Sheet1!$F$4:$F$32</c:f>
              <c:numCache>
                <c:formatCode>#,##0</c:formatCode>
                <c:ptCount val="29"/>
                <c:pt idx="0">
                  <c:v>2805</c:v>
                </c:pt>
                <c:pt idx="1">
                  <c:v>758</c:v>
                </c:pt>
                <c:pt idx="2">
                  <c:v>1059</c:v>
                </c:pt>
                <c:pt idx="3">
                  <c:v>1272</c:v>
                </c:pt>
                <c:pt idx="4">
                  <c:v>621</c:v>
                </c:pt>
                <c:pt idx="5">
                  <c:v>449</c:v>
                </c:pt>
                <c:pt idx="6">
                  <c:v>806</c:v>
                </c:pt>
                <c:pt idx="7">
                  <c:v>971</c:v>
                </c:pt>
                <c:pt idx="8">
                  <c:v>20211</c:v>
                </c:pt>
                <c:pt idx="9">
                  <c:v>470</c:v>
                </c:pt>
                <c:pt idx="10">
                  <c:v>403</c:v>
                </c:pt>
                <c:pt idx="11">
                  <c:v>643</c:v>
                </c:pt>
                <c:pt idx="12">
                  <c:v>302</c:v>
                </c:pt>
                <c:pt idx="13">
                  <c:v>444</c:v>
                </c:pt>
                <c:pt idx="14">
                  <c:v>902</c:v>
                </c:pt>
                <c:pt idx="15">
                  <c:v>209</c:v>
                </c:pt>
                <c:pt idx="16">
                  <c:v>433</c:v>
                </c:pt>
                <c:pt idx="17">
                  <c:v>834</c:v>
                </c:pt>
                <c:pt idx="18">
                  <c:v>428</c:v>
                </c:pt>
                <c:pt idx="19">
                  <c:v>86</c:v>
                </c:pt>
                <c:pt idx="20">
                  <c:v>628</c:v>
                </c:pt>
                <c:pt idx="21">
                  <c:v>140</c:v>
                </c:pt>
                <c:pt idx="22">
                  <c:v>54</c:v>
                </c:pt>
                <c:pt idx="23">
                  <c:v>557</c:v>
                </c:pt>
                <c:pt idx="24">
                  <c:v>510</c:v>
                </c:pt>
                <c:pt idx="25">
                  <c:v>270</c:v>
                </c:pt>
                <c:pt idx="26">
                  <c:v>655</c:v>
                </c:pt>
                <c:pt idx="27">
                  <c:v>441</c:v>
                </c:pt>
                <c:pt idx="28">
                  <c:v>334</c:v>
                </c:pt>
              </c:numCache>
            </c:numRef>
          </c:val>
        </c:ser>
        <c:ser>
          <c:idx val="1"/>
          <c:order val="1"/>
          <c:tx>
            <c:strRef>
              <c:f>Sheet1!$G$3</c:f>
              <c:strCache>
                <c:ptCount val="1"/>
                <c:pt idx="0">
                  <c:v>2001</c:v>
                </c:pt>
              </c:strCache>
            </c:strRef>
          </c:tx>
          <c:cat>
            <c:strRef>
              <c:f>Sheet1!$E$4:$E$32</c:f>
              <c:strCache>
                <c:ptCount val="29"/>
                <c:pt idx="0">
                  <c:v> Νέας Βύσσης</c:v>
                </c:pt>
                <c:pt idx="1">
                  <c:v> Καβύλης</c:v>
                </c:pt>
                <c:pt idx="2">
                  <c:v>Καστανεών</c:v>
                </c:pt>
                <c:pt idx="3">
                  <c:v>Ριζίων</c:v>
                </c:pt>
                <c:pt idx="4">
                  <c:v>Στέρνας</c:v>
                </c:pt>
                <c:pt idx="5">
                  <c:v>Ζώνης</c:v>
                </c:pt>
                <c:pt idx="6">
                  <c:v>Κυπρίνος</c:v>
                </c:pt>
                <c:pt idx="7">
                  <c:v>Φυλακίου</c:v>
                </c:pt>
                <c:pt idx="8">
                  <c:v>Ορεστιάδος</c:v>
                </c:pt>
                <c:pt idx="9">
                  <c:v>Αμπελακίων</c:v>
                </c:pt>
                <c:pt idx="10">
                  <c:v>Βάλτου</c:v>
                </c:pt>
                <c:pt idx="11">
                  <c:v>Θουρίου</c:v>
                </c:pt>
                <c:pt idx="12">
                  <c:v>Μεγάλης Δοξιπάρας</c:v>
                </c:pt>
                <c:pt idx="13">
                  <c:v>Νέου Χειμωνίου</c:v>
                </c:pt>
                <c:pt idx="14">
                  <c:v>Νεοχωρίου</c:v>
                </c:pt>
                <c:pt idx="15">
                  <c:v>Χανδρά</c:v>
                </c:pt>
                <c:pt idx="16">
                  <c:v>Άρζου</c:v>
                </c:pt>
                <c:pt idx="17">
                  <c:v>Δικαίων</c:v>
                </c:pt>
                <c:pt idx="18">
                  <c:v>Ελαίας</c:v>
                </c:pt>
                <c:pt idx="19">
                  <c:v>Θεραπειό</c:v>
                </c:pt>
                <c:pt idx="20">
                  <c:v>Κομάρων</c:v>
                </c:pt>
                <c:pt idx="21">
                  <c:v>Μαρασίων</c:v>
                </c:pt>
                <c:pt idx="22">
                  <c:v>Μηλέα</c:v>
                </c:pt>
                <c:pt idx="23">
                  <c:v>Ορμενίου</c:v>
                </c:pt>
                <c:pt idx="24">
                  <c:v>Πενταλόφου</c:v>
                </c:pt>
                <c:pt idx="25">
                  <c:v>Πετρωτών</c:v>
                </c:pt>
                <c:pt idx="26">
                  <c:v>Πλάτης</c:v>
                </c:pt>
                <c:pt idx="27">
                  <c:v>Πτελέας</c:v>
                </c:pt>
                <c:pt idx="28">
                  <c:v>Σπηλαίου</c:v>
                </c:pt>
              </c:strCache>
            </c:strRef>
          </c:cat>
          <c:val>
            <c:numRef>
              <c:f>Sheet1!$G$4:$G$32</c:f>
              <c:numCache>
                <c:formatCode>General</c:formatCode>
                <c:ptCount val="29"/>
                <c:pt idx="0">
                  <c:v>2844</c:v>
                </c:pt>
                <c:pt idx="1">
                  <c:v>1494</c:v>
                </c:pt>
                <c:pt idx="2">
                  <c:v>1295</c:v>
                </c:pt>
                <c:pt idx="3">
                  <c:v>1684</c:v>
                </c:pt>
                <c:pt idx="4">
                  <c:v>867</c:v>
                </c:pt>
                <c:pt idx="5">
                  <c:v>811</c:v>
                </c:pt>
                <c:pt idx="6">
                  <c:v>1157</c:v>
                </c:pt>
                <c:pt idx="7">
                  <c:v>947</c:v>
                </c:pt>
                <c:pt idx="8">
                  <c:v>17194</c:v>
                </c:pt>
                <c:pt idx="9">
                  <c:v>574</c:v>
                </c:pt>
                <c:pt idx="10">
                  <c:v>565</c:v>
                </c:pt>
                <c:pt idx="11">
                  <c:v>706</c:v>
                </c:pt>
                <c:pt idx="12">
                  <c:v>410</c:v>
                </c:pt>
                <c:pt idx="13">
                  <c:v>621</c:v>
                </c:pt>
                <c:pt idx="14">
                  <c:v>1437</c:v>
                </c:pt>
                <c:pt idx="15">
                  <c:v>223</c:v>
                </c:pt>
                <c:pt idx="16">
                  <c:v>433</c:v>
                </c:pt>
                <c:pt idx="17">
                  <c:v>1177</c:v>
                </c:pt>
                <c:pt idx="18">
                  <c:v>532</c:v>
                </c:pt>
                <c:pt idx="19">
                  <c:v>133</c:v>
                </c:pt>
                <c:pt idx="20">
                  <c:v>774</c:v>
                </c:pt>
                <c:pt idx="21">
                  <c:v>198</c:v>
                </c:pt>
                <c:pt idx="22">
                  <c:v>104</c:v>
                </c:pt>
                <c:pt idx="23">
                  <c:v>807</c:v>
                </c:pt>
                <c:pt idx="24">
                  <c:v>665</c:v>
                </c:pt>
                <c:pt idx="25">
                  <c:v>312</c:v>
                </c:pt>
                <c:pt idx="26">
                  <c:v>601</c:v>
                </c:pt>
                <c:pt idx="27">
                  <c:v>477</c:v>
                </c:pt>
                <c:pt idx="28">
                  <c:v>443</c:v>
                </c:pt>
              </c:numCache>
            </c:numRef>
          </c:val>
        </c:ser>
        <c:axId val="81121280"/>
        <c:axId val="81122816"/>
      </c:barChart>
      <c:catAx>
        <c:axId val="81121280"/>
        <c:scaling>
          <c:orientation val="minMax"/>
        </c:scaling>
        <c:axPos val="b"/>
        <c:tickLblPos val="nextTo"/>
        <c:crossAx val="81122816"/>
        <c:crosses val="autoZero"/>
        <c:auto val="1"/>
        <c:lblAlgn val="ctr"/>
        <c:lblOffset val="100"/>
      </c:catAx>
      <c:valAx>
        <c:axId val="8112281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l-GR" sz="1200"/>
                  <a:t>Μόνιμος</a:t>
                </a:r>
                <a:r>
                  <a:rPr lang="el-GR" sz="1200" baseline="0"/>
                  <a:t> Πληθυσμός</a:t>
                </a:r>
                <a:endParaRPr lang="en-US" sz="1200"/>
              </a:p>
            </c:rich>
          </c:tx>
          <c:layout/>
        </c:title>
        <c:numFmt formatCode="#,##0" sourceLinked="1"/>
        <c:tickLblPos val="nextTo"/>
        <c:crossAx val="81121280"/>
        <c:crosses val="autoZero"/>
        <c:crossBetween val="between"/>
      </c:valAx>
    </c:plotArea>
    <c:legend>
      <c:legendPos val="r"/>
      <c:layout/>
    </c:legend>
    <c:plotVisOnly val="1"/>
    <c:dispBlanksAs val="gap"/>
  </c:chart>
  <c:spPr>
    <a:ln>
      <a:noFill/>
    </a:ln>
  </c:spPr>
  <c:externalData r:id="rId1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4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4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05CFCF-03E1-483A-919D-B50C82095C6F}" type="doc">
      <dgm:prSet loTypeId="urn:microsoft.com/office/officeart/2005/8/layout/vList3#1" loCatId="list" qsTypeId="urn:microsoft.com/office/officeart/2005/8/quickstyle/simple1" qsCatId="simple" csTypeId="urn:microsoft.com/office/officeart/2005/8/colors/accent3_3" csCatId="accent3" phldr="1"/>
      <dgm:spPr/>
    </dgm:pt>
    <dgm:pt modelId="{96FC3C84-4BAE-4DC7-BD5B-3E44CECC6D88}">
      <dgm:prSet phldrT="[Text]" custT="1"/>
      <dgm:spPr/>
      <dgm:t>
        <a:bodyPr/>
        <a:lstStyle/>
        <a:p>
          <a:pPr algn="r">
            <a:spcAft>
              <a:spcPct val="35000"/>
            </a:spcAft>
          </a:pPr>
          <a:r>
            <a:rPr lang="el-G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Βιώσιμος, πράσινος Δήμος με υψηλή χρήση των ΑΠΕ και περιβαλλοντική ευαισθησία των πολιτών</a:t>
          </a:r>
        </a:p>
        <a:p>
          <a:pPr algn="r">
            <a:spcAft>
              <a:spcPct val="35000"/>
            </a:spcAft>
          </a:pPr>
          <a:endParaRPr lang="el-GR" sz="1600" dirty="0" smtClean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algn="r">
            <a:spcAft>
              <a:spcPct val="35000"/>
            </a:spcAft>
          </a:pPr>
          <a:r>
            <a:rPr lang="el-G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Άμβλυνση σε σημαντικό βαθμό της ενεργειακής φτώχειας</a:t>
          </a:r>
        </a:p>
        <a:p>
          <a:pPr algn="r">
            <a:spcAft>
              <a:spcPct val="35000"/>
            </a:spcAft>
          </a:pPr>
          <a:endParaRPr lang="el-GR" sz="1600" dirty="0" smtClean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algn="r">
            <a:spcAft>
              <a:spcPts val="0"/>
            </a:spcAft>
          </a:pPr>
          <a:r>
            <a:rPr lang="el-G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Βάσεις για την μετάβαση σε μία </a:t>
          </a:r>
        </a:p>
        <a:p>
          <a:pPr algn="r">
            <a:spcAft>
              <a:spcPct val="35000"/>
            </a:spcAft>
          </a:pPr>
          <a:r>
            <a:rPr lang="el-GR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Κυκλική Οικονομία</a:t>
          </a:r>
        </a:p>
        <a:p>
          <a:pPr algn="r">
            <a:spcAft>
              <a:spcPct val="35000"/>
            </a:spcAft>
          </a:pPr>
          <a:r>
            <a:rPr lang="en-US" sz="15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endParaRPr lang="el-GR" sz="15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algn="r">
            <a:spcAft>
              <a:spcPct val="35000"/>
            </a:spcAft>
          </a:pPr>
          <a:r>
            <a:rPr lang="el-GR" sz="15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Η </a:t>
          </a:r>
          <a:r>
            <a:rPr lang="el-GR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πρώτη από την ανατολή πόλη</a:t>
          </a:r>
          <a:r>
            <a:rPr lang="el-GR" sz="16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της Ευρώπης οραματίζεται την μετατροπή της και σε μία από τις πιο ενεργειακά αποδοτικές πόλεις της </a:t>
          </a:r>
          <a:r>
            <a:rPr lang="el-GR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Ευρώπης</a:t>
          </a:r>
          <a:r>
            <a:rPr lang="el-GR" sz="16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</a:p>
      </dgm:t>
    </dgm:pt>
    <dgm:pt modelId="{FB2D6C5D-70B6-43C5-BF38-CB940FD957F9}" type="parTrans" cxnId="{9F6548CC-9060-44FC-B4E3-EB82D556E5D3}">
      <dgm:prSet/>
      <dgm:spPr/>
      <dgm:t>
        <a:bodyPr/>
        <a:lstStyle/>
        <a:p>
          <a:endParaRPr lang="el-GR"/>
        </a:p>
      </dgm:t>
    </dgm:pt>
    <dgm:pt modelId="{00BE61FF-39F7-4CB3-A1ED-FB93F7BFA996}" type="sibTrans" cxnId="{9F6548CC-9060-44FC-B4E3-EB82D556E5D3}">
      <dgm:prSet/>
      <dgm:spPr/>
      <dgm:t>
        <a:bodyPr/>
        <a:lstStyle/>
        <a:p>
          <a:endParaRPr lang="el-GR"/>
        </a:p>
      </dgm:t>
    </dgm:pt>
    <dgm:pt modelId="{75D01FBD-D7F9-40B0-9C69-429DDA22631B}" type="pres">
      <dgm:prSet presAssocID="{4605CFCF-03E1-483A-919D-B50C82095C6F}" presName="linearFlow" presStyleCnt="0">
        <dgm:presLayoutVars>
          <dgm:dir/>
          <dgm:resizeHandles val="exact"/>
        </dgm:presLayoutVars>
      </dgm:prSet>
      <dgm:spPr/>
    </dgm:pt>
    <dgm:pt modelId="{C12DE990-3CE8-47A9-9320-560CD22E3B30}" type="pres">
      <dgm:prSet presAssocID="{96FC3C84-4BAE-4DC7-BD5B-3E44CECC6D88}" presName="composite" presStyleCnt="0"/>
      <dgm:spPr/>
    </dgm:pt>
    <dgm:pt modelId="{B63FCD30-A7F7-410E-8396-1FD916C68690}" type="pres">
      <dgm:prSet presAssocID="{96FC3C84-4BAE-4DC7-BD5B-3E44CECC6D88}" presName="imgShp" presStyleLbl="fgImgPlace1" presStyleIdx="0" presStyleCnt="1" custScaleX="133906" custScaleY="13646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2A0B9787-8B1D-4CCF-AB4A-5F8D58728B38}" type="pres">
      <dgm:prSet presAssocID="{96FC3C84-4BAE-4DC7-BD5B-3E44CECC6D88}" presName="txShp" presStyleLbl="node1" presStyleIdx="0" presStyleCnt="1" custScaleX="121872" custScaleY="18092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75E4EA9D-9D00-4D62-A5A2-5C3F1F774DF4}" type="presOf" srcId="{4605CFCF-03E1-483A-919D-B50C82095C6F}" destId="{75D01FBD-D7F9-40B0-9C69-429DDA22631B}" srcOrd="0" destOrd="0" presId="urn:microsoft.com/office/officeart/2005/8/layout/vList3#1"/>
    <dgm:cxn modelId="{9F6548CC-9060-44FC-B4E3-EB82D556E5D3}" srcId="{4605CFCF-03E1-483A-919D-B50C82095C6F}" destId="{96FC3C84-4BAE-4DC7-BD5B-3E44CECC6D88}" srcOrd="0" destOrd="0" parTransId="{FB2D6C5D-70B6-43C5-BF38-CB940FD957F9}" sibTransId="{00BE61FF-39F7-4CB3-A1ED-FB93F7BFA996}"/>
    <dgm:cxn modelId="{EEF77D5A-2096-4B02-AB8D-E1E492BBD8FE}" type="presOf" srcId="{96FC3C84-4BAE-4DC7-BD5B-3E44CECC6D88}" destId="{2A0B9787-8B1D-4CCF-AB4A-5F8D58728B38}" srcOrd="0" destOrd="0" presId="urn:microsoft.com/office/officeart/2005/8/layout/vList3#1"/>
    <dgm:cxn modelId="{4FA5CBCA-7C02-447B-8049-B23A9546C1D6}" type="presParOf" srcId="{75D01FBD-D7F9-40B0-9C69-429DDA22631B}" destId="{C12DE990-3CE8-47A9-9320-560CD22E3B30}" srcOrd="0" destOrd="0" presId="urn:microsoft.com/office/officeart/2005/8/layout/vList3#1"/>
    <dgm:cxn modelId="{AC751BC9-6DC9-4686-AF6F-E1A312AE1E4C}" type="presParOf" srcId="{C12DE990-3CE8-47A9-9320-560CD22E3B30}" destId="{B63FCD30-A7F7-410E-8396-1FD916C68690}" srcOrd="0" destOrd="0" presId="urn:microsoft.com/office/officeart/2005/8/layout/vList3#1"/>
    <dgm:cxn modelId="{9DC8CF91-DA7A-4E00-9D00-0B2D288AC266}" type="presParOf" srcId="{C12DE990-3CE8-47A9-9320-560CD22E3B30}" destId="{2A0B9787-8B1D-4CCF-AB4A-5F8D58728B38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857B40-C9C9-4FE1-A585-51A664E42BFA}" type="doc">
      <dgm:prSet loTypeId="urn:microsoft.com/office/officeart/2005/8/layout/radial6" loCatId="cycle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l-GR"/>
        </a:p>
      </dgm:t>
    </dgm:pt>
    <dgm:pt modelId="{0FA275A9-0BFD-4359-89D3-973844723A88}">
      <dgm:prSet phldrT="[Text]" custT="1"/>
      <dgm:spPr>
        <a:solidFill>
          <a:srgbClr val="002060"/>
        </a:solidFill>
      </dgm:spPr>
      <dgm:t>
        <a:bodyPr/>
        <a:lstStyle/>
        <a:p>
          <a:r>
            <a:rPr lang="el-GR" sz="3400" b="1" dirty="0" smtClean="0"/>
            <a:t>ΣΔΑΕΚ</a:t>
          </a:r>
          <a:endParaRPr lang="el-GR" sz="3400" b="1" dirty="0"/>
        </a:p>
      </dgm:t>
    </dgm:pt>
    <dgm:pt modelId="{E1D53299-0B64-4D2D-8A4E-BF908676490D}" type="parTrans" cxnId="{A2E033AB-A572-486F-8672-BD82EE522A59}">
      <dgm:prSet/>
      <dgm:spPr/>
      <dgm:t>
        <a:bodyPr/>
        <a:lstStyle/>
        <a:p>
          <a:endParaRPr lang="el-GR"/>
        </a:p>
      </dgm:t>
    </dgm:pt>
    <dgm:pt modelId="{7EA74923-6D81-4491-B2DB-84EB26420474}" type="sibTrans" cxnId="{A2E033AB-A572-486F-8672-BD82EE522A59}">
      <dgm:prSet/>
      <dgm:spPr/>
      <dgm:t>
        <a:bodyPr/>
        <a:lstStyle/>
        <a:p>
          <a:endParaRPr lang="el-GR"/>
        </a:p>
      </dgm:t>
    </dgm:pt>
    <dgm:pt modelId="{26774D5E-BAF4-4A85-9EC1-EC73715933CE}">
      <dgm:prSet phldrT="[Text]" custT="1"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el-GR" sz="1600" b="1" dirty="0" smtClean="0"/>
            <a:t>Εξοικονόμηση Ενέργειας</a:t>
          </a:r>
          <a:endParaRPr lang="el-GR" sz="1600" b="1" dirty="0"/>
        </a:p>
      </dgm:t>
    </dgm:pt>
    <dgm:pt modelId="{4E4D69FB-91CE-4AB4-AB9F-927FCEA5A781}" type="parTrans" cxnId="{924E6008-2A94-4A48-80A2-4267B5C75CC5}">
      <dgm:prSet/>
      <dgm:spPr/>
      <dgm:t>
        <a:bodyPr/>
        <a:lstStyle/>
        <a:p>
          <a:endParaRPr lang="el-GR"/>
        </a:p>
      </dgm:t>
    </dgm:pt>
    <dgm:pt modelId="{90AF7EAE-8AA6-427F-A607-ECB596E89CED}" type="sibTrans" cxnId="{924E6008-2A94-4A48-80A2-4267B5C75CC5}">
      <dgm:prSet/>
      <dgm:spPr>
        <a:solidFill>
          <a:schemeClr val="bg1">
            <a:lumMod val="7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el-GR"/>
        </a:p>
      </dgm:t>
    </dgm:pt>
    <dgm:pt modelId="{4ABD448B-0197-4EF6-B5C4-89ABB7279571}">
      <dgm:prSet phldrT="[Text]" custT="1"/>
      <dgm:spPr>
        <a:ln>
          <a:noFill/>
        </a:ln>
      </dgm:spPr>
      <dgm:t>
        <a:bodyPr/>
        <a:lstStyle/>
        <a:p>
          <a:r>
            <a:rPr lang="el-GR" sz="1600" b="1" dirty="0" smtClean="0"/>
            <a:t>Ανανεώσιμες Πηγές Ενέργειας</a:t>
          </a:r>
          <a:endParaRPr lang="el-GR" sz="1600" b="1" dirty="0"/>
        </a:p>
      </dgm:t>
    </dgm:pt>
    <dgm:pt modelId="{71656C7D-BD3A-4B7B-97A6-E084CAFD7ADF}" type="parTrans" cxnId="{91C1FADA-51F4-4289-AE60-4F719A090230}">
      <dgm:prSet/>
      <dgm:spPr/>
      <dgm:t>
        <a:bodyPr/>
        <a:lstStyle/>
        <a:p>
          <a:endParaRPr lang="el-GR"/>
        </a:p>
      </dgm:t>
    </dgm:pt>
    <dgm:pt modelId="{2958D9AE-D63D-4B9C-BDBA-153711C1D217}" type="sibTrans" cxnId="{91C1FADA-51F4-4289-AE60-4F719A090230}">
      <dgm:prSet/>
      <dgm:spPr>
        <a:solidFill>
          <a:schemeClr val="bg1">
            <a:lumMod val="7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el-GR"/>
        </a:p>
      </dgm:t>
    </dgm:pt>
    <dgm:pt modelId="{F8063FC5-DD79-45C5-8080-C26EF68CE61E}">
      <dgm:prSet phldrT="[Text]" custT="1"/>
      <dgm:spPr>
        <a:ln>
          <a:noFill/>
        </a:ln>
      </dgm:spPr>
      <dgm:t>
        <a:bodyPr/>
        <a:lstStyle/>
        <a:p>
          <a:r>
            <a:rPr lang="el-GR" sz="1600" b="1" dirty="0" smtClean="0"/>
            <a:t>Κυκλική Οικονομία</a:t>
          </a:r>
          <a:endParaRPr lang="el-GR" sz="1600" b="1" dirty="0"/>
        </a:p>
      </dgm:t>
    </dgm:pt>
    <dgm:pt modelId="{EDA907C2-285F-4A7D-BEC3-36651F0C4F2B}" type="parTrans" cxnId="{21F5F3BC-815A-4E76-AB27-A81A6A4F9BB1}">
      <dgm:prSet/>
      <dgm:spPr/>
      <dgm:t>
        <a:bodyPr/>
        <a:lstStyle/>
        <a:p>
          <a:endParaRPr lang="el-GR"/>
        </a:p>
      </dgm:t>
    </dgm:pt>
    <dgm:pt modelId="{40E59FD5-1ED2-4437-9806-744B54D1B4AD}" type="sibTrans" cxnId="{21F5F3BC-815A-4E76-AB27-A81A6A4F9BB1}">
      <dgm:prSet/>
      <dgm:spPr>
        <a:solidFill>
          <a:schemeClr val="bg1">
            <a:lumMod val="7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el-GR"/>
        </a:p>
      </dgm:t>
    </dgm:pt>
    <dgm:pt modelId="{06725D7B-2AAE-411A-B21B-7E87A61F8201}">
      <dgm:prSet phldrT="[Text]" custT="1"/>
      <dgm:spPr>
        <a:ln>
          <a:noFill/>
        </a:ln>
      </dgm:spPr>
      <dgm:t>
        <a:bodyPr/>
        <a:lstStyle/>
        <a:p>
          <a:r>
            <a:rPr lang="el-GR" sz="1600" b="1" dirty="0" smtClean="0"/>
            <a:t>Βιώσιμες Μεταφορές</a:t>
          </a:r>
          <a:endParaRPr lang="el-GR" sz="1600" b="1" dirty="0"/>
        </a:p>
      </dgm:t>
    </dgm:pt>
    <dgm:pt modelId="{113F7639-32D1-4DC0-A1D0-2AB48370FED3}" type="parTrans" cxnId="{FA9DD407-586F-469D-B83B-C232850C7766}">
      <dgm:prSet/>
      <dgm:spPr/>
      <dgm:t>
        <a:bodyPr/>
        <a:lstStyle/>
        <a:p>
          <a:endParaRPr lang="el-GR"/>
        </a:p>
      </dgm:t>
    </dgm:pt>
    <dgm:pt modelId="{A8AC2C76-BAF5-4876-B1B6-3157F09A7101}" type="sibTrans" cxnId="{FA9DD407-586F-469D-B83B-C232850C7766}">
      <dgm:prSet/>
      <dgm:spPr>
        <a:solidFill>
          <a:schemeClr val="bg1">
            <a:lumMod val="7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endParaRPr lang="el-GR"/>
        </a:p>
      </dgm:t>
    </dgm:pt>
    <dgm:pt modelId="{EF53D55C-7C26-4BD7-980F-D9BCB1F32BE9}" type="pres">
      <dgm:prSet presAssocID="{25857B40-C9C9-4FE1-A585-51A664E42BF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CE668F78-454F-47F8-B79C-8FF1AF875EF1}" type="pres">
      <dgm:prSet presAssocID="{0FA275A9-0BFD-4359-89D3-973844723A88}" presName="centerShape" presStyleLbl="node0" presStyleIdx="0" presStyleCnt="1"/>
      <dgm:spPr/>
      <dgm:t>
        <a:bodyPr/>
        <a:lstStyle/>
        <a:p>
          <a:endParaRPr lang="el-GR"/>
        </a:p>
      </dgm:t>
    </dgm:pt>
    <dgm:pt modelId="{27D0EDA8-B728-4C58-A749-4C0E5F94571B}" type="pres">
      <dgm:prSet presAssocID="{26774D5E-BAF4-4A85-9EC1-EC73715933CE}" presName="node" presStyleLbl="node1" presStyleIdx="0" presStyleCnt="4" custScaleX="137990" custScaleY="13796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09F5883A-E999-4F49-A37B-EA73BC1AA547}" type="pres">
      <dgm:prSet presAssocID="{26774D5E-BAF4-4A85-9EC1-EC73715933CE}" presName="dummy" presStyleCnt="0"/>
      <dgm:spPr/>
    </dgm:pt>
    <dgm:pt modelId="{552FAB7B-0BCF-4E2B-A32B-FCE70D9C0A5B}" type="pres">
      <dgm:prSet presAssocID="{90AF7EAE-8AA6-427F-A607-ECB596E89CED}" presName="sibTrans" presStyleLbl="sibTrans2D1" presStyleIdx="0" presStyleCnt="4"/>
      <dgm:spPr/>
      <dgm:t>
        <a:bodyPr/>
        <a:lstStyle/>
        <a:p>
          <a:endParaRPr lang="el-GR"/>
        </a:p>
      </dgm:t>
    </dgm:pt>
    <dgm:pt modelId="{9C73DDA6-771C-4874-B66F-2179193AD32A}" type="pres">
      <dgm:prSet presAssocID="{4ABD448B-0197-4EF6-B5C4-89ABB7279571}" presName="node" presStyleLbl="node1" presStyleIdx="1" presStyleCnt="4" custScaleX="137990" custScaleY="13799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50569EA-1C7C-4099-AF2C-48340B51D2C5}" type="pres">
      <dgm:prSet presAssocID="{4ABD448B-0197-4EF6-B5C4-89ABB7279571}" presName="dummy" presStyleCnt="0"/>
      <dgm:spPr/>
    </dgm:pt>
    <dgm:pt modelId="{13A7333A-CA05-4F20-A7FE-563ECA6D34E5}" type="pres">
      <dgm:prSet presAssocID="{2958D9AE-D63D-4B9C-BDBA-153711C1D217}" presName="sibTrans" presStyleLbl="sibTrans2D1" presStyleIdx="1" presStyleCnt="4"/>
      <dgm:spPr/>
      <dgm:t>
        <a:bodyPr/>
        <a:lstStyle/>
        <a:p>
          <a:endParaRPr lang="el-GR"/>
        </a:p>
      </dgm:t>
    </dgm:pt>
    <dgm:pt modelId="{68C52C21-27BC-452A-8BD6-0486E9BF5DA0}" type="pres">
      <dgm:prSet presAssocID="{F8063FC5-DD79-45C5-8080-C26EF68CE61E}" presName="node" presStyleLbl="node1" presStyleIdx="2" presStyleCnt="4" custScaleX="137990" custScaleY="13799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5F408F4-5ABE-4590-A198-6251B2977607}" type="pres">
      <dgm:prSet presAssocID="{F8063FC5-DD79-45C5-8080-C26EF68CE61E}" presName="dummy" presStyleCnt="0"/>
      <dgm:spPr/>
    </dgm:pt>
    <dgm:pt modelId="{ED596C7C-07EB-405F-ABE1-9510F8D2D5C4}" type="pres">
      <dgm:prSet presAssocID="{40E59FD5-1ED2-4437-9806-744B54D1B4AD}" presName="sibTrans" presStyleLbl="sibTrans2D1" presStyleIdx="2" presStyleCnt="4"/>
      <dgm:spPr/>
      <dgm:t>
        <a:bodyPr/>
        <a:lstStyle/>
        <a:p>
          <a:endParaRPr lang="el-GR"/>
        </a:p>
      </dgm:t>
    </dgm:pt>
    <dgm:pt modelId="{021D38C1-7535-494A-BC11-C37DFB710B74}" type="pres">
      <dgm:prSet presAssocID="{06725D7B-2AAE-411A-B21B-7E87A61F8201}" presName="node" presStyleLbl="node1" presStyleIdx="3" presStyleCnt="4" custScaleX="137990" custScaleY="13799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0DA60F7-7EC4-4A4C-B90A-D4FC99A55A45}" type="pres">
      <dgm:prSet presAssocID="{06725D7B-2AAE-411A-B21B-7E87A61F8201}" presName="dummy" presStyleCnt="0"/>
      <dgm:spPr/>
    </dgm:pt>
    <dgm:pt modelId="{8F3B0BCF-5C3E-441E-BDE6-D25FED6685C3}" type="pres">
      <dgm:prSet presAssocID="{A8AC2C76-BAF5-4876-B1B6-3157F09A7101}" presName="sibTrans" presStyleLbl="sibTrans2D1" presStyleIdx="3" presStyleCnt="4"/>
      <dgm:spPr/>
      <dgm:t>
        <a:bodyPr/>
        <a:lstStyle/>
        <a:p>
          <a:endParaRPr lang="el-GR"/>
        </a:p>
      </dgm:t>
    </dgm:pt>
  </dgm:ptLst>
  <dgm:cxnLst>
    <dgm:cxn modelId="{71F0F47F-A38C-4B9C-869F-98077BFADE37}" type="presOf" srcId="{26774D5E-BAF4-4A85-9EC1-EC73715933CE}" destId="{27D0EDA8-B728-4C58-A749-4C0E5F94571B}" srcOrd="0" destOrd="0" presId="urn:microsoft.com/office/officeart/2005/8/layout/radial6"/>
    <dgm:cxn modelId="{B26FE3E3-4029-4B5F-A728-498C3B8A503A}" type="presOf" srcId="{2958D9AE-D63D-4B9C-BDBA-153711C1D217}" destId="{13A7333A-CA05-4F20-A7FE-563ECA6D34E5}" srcOrd="0" destOrd="0" presId="urn:microsoft.com/office/officeart/2005/8/layout/radial6"/>
    <dgm:cxn modelId="{A2E033AB-A572-486F-8672-BD82EE522A59}" srcId="{25857B40-C9C9-4FE1-A585-51A664E42BFA}" destId="{0FA275A9-0BFD-4359-89D3-973844723A88}" srcOrd="0" destOrd="0" parTransId="{E1D53299-0B64-4D2D-8A4E-BF908676490D}" sibTransId="{7EA74923-6D81-4491-B2DB-84EB26420474}"/>
    <dgm:cxn modelId="{CC569CC7-D34E-4BC1-9F15-5EEED6221114}" type="presOf" srcId="{40E59FD5-1ED2-4437-9806-744B54D1B4AD}" destId="{ED596C7C-07EB-405F-ABE1-9510F8D2D5C4}" srcOrd="0" destOrd="0" presId="urn:microsoft.com/office/officeart/2005/8/layout/radial6"/>
    <dgm:cxn modelId="{0CA2940F-B1E3-4BFB-B58F-3E293F611FDA}" type="presOf" srcId="{25857B40-C9C9-4FE1-A585-51A664E42BFA}" destId="{EF53D55C-7C26-4BD7-980F-D9BCB1F32BE9}" srcOrd="0" destOrd="0" presId="urn:microsoft.com/office/officeart/2005/8/layout/radial6"/>
    <dgm:cxn modelId="{21F5F3BC-815A-4E76-AB27-A81A6A4F9BB1}" srcId="{0FA275A9-0BFD-4359-89D3-973844723A88}" destId="{F8063FC5-DD79-45C5-8080-C26EF68CE61E}" srcOrd="2" destOrd="0" parTransId="{EDA907C2-285F-4A7D-BEC3-36651F0C4F2B}" sibTransId="{40E59FD5-1ED2-4437-9806-744B54D1B4AD}"/>
    <dgm:cxn modelId="{A08B4792-7578-435E-BB2F-4E618633B186}" type="presOf" srcId="{4ABD448B-0197-4EF6-B5C4-89ABB7279571}" destId="{9C73DDA6-771C-4874-B66F-2179193AD32A}" srcOrd="0" destOrd="0" presId="urn:microsoft.com/office/officeart/2005/8/layout/radial6"/>
    <dgm:cxn modelId="{59A77CD0-6114-4906-93B0-896F44F0834A}" type="presOf" srcId="{F8063FC5-DD79-45C5-8080-C26EF68CE61E}" destId="{68C52C21-27BC-452A-8BD6-0486E9BF5DA0}" srcOrd="0" destOrd="0" presId="urn:microsoft.com/office/officeart/2005/8/layout/radial6"/>
    <dgm:cxn modelId="{FA9DD407-586F-469D-B83B-C232850C7766}" srcId="{0FA275A9-0BFD-4359-89D3-973844723A88}" destId="{06725D7B-2AAE-411A-B21B-7E87A61F8201}" srcOrd="3" destOrd="0" parTransId="{113F7639-32D1-4DC0-A1D0-2AB48370FED3}" sibTransId="{A8AC2C76-BAF5-4876-B1B6-3157F09A7101}"/>
    <dgm:cxn modelId="{EF2EB4A8-7F1D-497D-B3A5-3BAA9F8EE537}" type="presOf" srcId="{A8AC2C76-BAF5-4876-B1B6-3157F09A7101}" destId="{8F3B0BCF-5C3E-441E-BDE6-D25FED6685C3}" srcOrd="0" destOrd="0" presId="urn:microsoft.com/office/officeart/2005/8/layout/radial6"/>
    <dgm:cxn modelId="{91C1FADA-51F4-4289-AE60-4F719A090230}" srcId="{0FA275A9-0BFD-4359-89D3-973844723A88}" destId="{4ABD448B-0197-4EF6-B5C4-89ABB7279571}" srcOrd="1" destOrd="0" parTransId="{71656C7D-BD3A-4B7B-97A6-E084CAFD7ADF}" sibTransId="{2958D9AE-D63D-4B9C-BDBA-153711C1D217}"/>
    <dgm:cxn modelId="{065792E5-4508-48C8-B678-873E2F62B85F}" type="presOf" srcId="{06725D7B-2AAE-411A-B21B-7E87A61F8201}" destId="{021D38C1-7535-494A-BC11-C37DFB710B74}" srcOrd="0" destOrd="0" presId="urn:microsoft.com/office/officeart/2005/8/layout/radial6"/>
    <dgm:cxn modelId="{BCDD47F7-A6B7-4DC3-8715-13D8387C8F9D}" type="presOf" srcId="{0FA275A9-0BFD-4359-89D3-973844723A88}" destId="{CE668F78-454F-47F8-B79C-8FF1AF875EF1}" srcOrd="0" destOrd="0" presId="urn:microsoft.com/office/officeart/2005/8/layout/radial6"/>
    <dgm:cxn modelId="{7FA918AD-002D-4779-A182-3490DA8A023D}" type="presOf" srcId="{90AF7EAE-8AA6-427F-A607-ECB596E89CED}" destId="{552FAB7B-0BCF-4E2B-A32B-FCE70D9C0A5B}" srcOrd="0" destOrd="0" presId="urn:microsoft.com/office/officeart/2005/8/layout/radial6"/>
    <dgm:cxn modelId="{924E6008-2A94-4A48-80A2-4267B5C75CC5}" srcId="{0FA275A9-0BFD-4359-89D3-973844723A88}" destId="{26774D5E-BAF4-4A85-9EC1-EC73715933CE}" srcOrd="0" destOrd="0" parTransId="{4E4D69FB-91CE-4AB4-AB9F-927FCEA5A781}" sibTransId="{90AF7EAE-8AA6-427F-A607-ECB596E89CED}"/>
    <dgm:cxn modelId="{61F13AC9-313D-4B30-8338-DD2FCCDDE6AE}" type="presParOf" srcId="{EF53D55C-7C26-4BD7-980F-D9BCB1F32BE9}" destId="{CE668F78-454F-47F8-B79C-8FF1AF875EF1}" srcOrd="0" destOrd="0" presId="urn:microsoft.com/office/officeart/2005/8/layout/radial6"/>
    <dgm:cxn modelId="{6EEA3F75-00C7-47F2-983E-D1CB0BB0FC1F}" type="presParOf" srcId="{EF53D55C-7C26-4BD7-980F-D9BCB1F32BE9}" destId="{27D0EDA8-B728-4C58-A749-4C0E5F94571B}" srcOrd="1" destOrd="0" presId="urn:microsoft.com/office/officeart/2005/8/layout/radial6"/>
    <dgm:cxn modelId="{ADF0B47B-1C31-4614-8B49-7599C9BAD8B9}" type="presParOf" srcId="{EF53D55C-7C26-4BD7-980F-D9BCB1F32BE9}" destId="{09F5883A-E999-4F49-A37B-EA73BC1AA547}" srcOrd="2" destOrd="0" presId="urn:microsoft.com/office/officeart/2005/8/layout/radial6"/>
    <dgm:cxn modelId="{10203DE2-1D8C-4DDA-8990-C9D0ACFFEF62}" type="presParOf" srcId="{EF53D55C-7C26-4BD7-980F-D9BCB1F32BE9}" destId="{552FAB7B-0BCF-4E2B-A32B-FCE70D9C0A5B}" srcOrd="3" destOrd="0" presId="urn:microsoft.com/office/officeart/2005/8/layout/radial6"/>
    <dgm:cxn modelId="{011E0EC7-647B-4D71-A301-DC21E6C8E548}" type="presParOf" srcId="{EF53D55C-7C26-4BD7-980F-D9BCB1F32BE9}" destId="{9C73DDA6-771C-4874-B66F-2179193AD32A}" srcOrd="4" destOrd="0" presId="urn:microsoft.com/office/officeart/2005/8/layout/radial6"/>
    <dgm:cxn modelId="{26CDB7D4-DEB7-4A48-9BD6-028A12DC24DE}" type="presParOf" srcId="{EF53D55C-7C26-4BD7-980F-D9BCB1F32BE9}" destId="{350569EA-1C7C-4099-AF2C-48340B51D2C5}" srcOrd="5" destOrd="0" presId="urn:microsoft.com/office/officeart/2005/8/layout/radial6"/>
    <dgm:cxn modelId="{DEB041A7-F73D-4ABF-9E99-AA0931066267}" type="presParOf" srcId="{EF53D55C-7C26-4BD7-980F-D9BCB1F32BE9}" destId="{13A7333A-CA05-4F20-A7FE-563ECA6D34E5}" srcOrd="6" destOrd="0" presId="urn:microsoft.com/office/officeart/2005/8/layout/radial6"/>
    <dgm:cxn modelId="{60A767FF-66C3-41A6-9038-22AC25756DE2}" type="presParOf" srcId="{EF53D55C-7C26-4BD7-980F-D9BCB1F32BE9}" destId="{68C52C21-27BC-452A-8BD6-0486E9BF5DA0}" srcOrd="7" destOrd="0" presId="urn:microsoft.com/office/officeart/2005/8/layout/radial6"/>
    <dgm:cxn modelId="{AEAE9748-8A80-4C46-8272-D60CA0BB43E7}" type="presParOf" srcId="{EF53D55C-7C26-4BD7-980F-D9BCB1F32BE9}" destId="{55F408F4-5ABE-4590-A198-6251B2977607}" srcOrd="8" destOrd="0" presId="urn:microsoft.com/office/officeart/2005/8/layout/radial6"/>
    <dgm:cxn modelId="{D8411D8C-8971-4DF8-83CB-E997587B70E9}" type="presParOf" srcId="{EF53D55C-7C26-4BD7-980F-D9BCB1F32BE9}" destId="{ED596C7C-07EB-405F-ABE1-9510F8D2D5C4}" srcOrd="9" destOrd="0" presId="urn:microsoft.com/office/officeart/2005/8/layout/radial6"/>
    <dgm:cxn modelId="{F04AC318-6DE5-48CA-80AC-6E624EDADA45}" type="presParOf" srcId="{EF53D55C-7C26-4BD7-980F-D9BCB1F32BE9}" destId="{021D38C1-7535-494A-BC11-C37DFB710B74}" srcOrd="10" destOrd="0" presId="urn:microsoft.com/office/officeart/2005/8/layout/radial6"/>
    <dgm:cxn modelId="{0703D9E8-5CF1-4806-9C26-17447CADCC50}" type="presParOf" srcId="{EF53D55C-7C26-4BD7-980F-D9BCB1F32BE9}" destId="{20DA60F7-7EC4-4A4C-B90A-D4FC99A55A45}" srcOrd="11" destOrd="0" presId="urn:microsoft.com/office/officeart/2005/8/layout/radial6"/>
    <dgm:cxn modelId="{B3E0E76A-22DE-4C11-874A-58961280047D}" type="presParOf" srcId="{EF53D55C-7C26-4BD7-980F-D9BCB1F32BE9}" destId="{8F3B0BCF-5C3E-441E-BDE6-D25FED6685C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04197F-20DD-476E-BFFD-AEBC686747CF}" type="doc">
      <dgm:prSet loTypeId="urn:microsoft.com/office/officeart/2005/8/layout/vList3#2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l-GR"/>
        </a:p>
      </dgm:t>
    </dgm:pt>
    <dgm:pt modelId="{DB2327B0-16F4-4BB3-864F-7184BA37D968}">
      <dgm:prSet phldrT="[Text]" custT="1"/>
      <dgm:spPr/>
      <dgm:t>
        <a:bodyPr/>
        <a:lstStyle/>
        <a:p>
          <a:r>
            <a: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</a:t>
          </a:r>
          <a:r>
            <a:rPr lang="el-GR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r>
            <a: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303</a:t>
          </a:r>
          <a:r>
            <a:rPr lang="el-GR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tCO</a:t>
          </a:r>
          <a:r>
            <a:rPr lang="en-US" sz="1600" b="1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</a:t>
          </a:r>
          <a:r>
            <a:rPr lang="el-GR" sz="1600" b="1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l-GR" sz="1600" b="1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(~</a:t>
          </a:r>
          <a:r>
            <a:rPr lang="en-US" sz="1600" b="1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</a:t>
          </a:r>
          <a:r>
            <a:rPr lang="el-GR" sz="1600" b="1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,5%</a:t>
          </a:r>
          <a:r>
            <a:rPr lang="en-US" sz="1600" b="1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l-GR" sz="1400" b="1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του στόχου</a:t>
          </a:r>
          <a:r>
            <a:rPr lang="el-GR" sz="1600" b="1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</a:t>
          </a:r>
          <a:endParaRPr lang="el-GR" sz="16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el-G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Δημοτικά κτίρια και εγκαταστάσεις</a:t>
          </a:r>
        </a:p>
      </dgm:t>
    </dgm:pt>
    <dgm:pt modelId="{0BAD3875-744E-4F91-8E15-8CFEDB47ED4D}" type="parTrans" cxnId="{ACD59310-83B2-439C-8AAD-1E60ED80FAAE}">
      <dgm:prSet/>
      <dgm:spPr/>
      <dgm:t>
        <a:bodyPr/>
        <a:lstStyle/>
        <a:p>
          <a:endParaRPr lang="el-GR"/>
        </a:p>
      </dgm:t>
    </dgm:pt>
    <dgm:pt modelId="{66F1A797-2CB8-453E-A567-AD75A6344F59}" type="sibTrans" cxnId="{ACD59310-83B2-439C-8AAD-1E60ED80FAAE}">
      <dgm:prSet/>
      <dgm:spPr/>
      <dgm:t>
        <a:bodyPr/>
        <a:lstStyle/>
        <a:p>
          <a:endParaRPr lang="el-GR"/>
        </a:p>
      </dgm:t>
    </dgm:pt>
    <dgm:pt modelId="{94B91DB1-867E-4609-B7F4-C9808729BDEF}">
      <dgm:prSet phldrT="[Text]" custT="1"/>
      <dgm:spPr/>
      <dgm:t>
        <a:bodyPr/>
        <a:lstStyle/>
        <a:p>
          <a:r>
            <a:rPr lang="el-GR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54.380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tCO</a:t>
          </a:r>
          <a:r>
            <a:rPr lang="el-GR" sz="1400" b="1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 </a:t>
          </a:r>
          <a:r>
            <a:rPr lang="el-GR" sz="1400" b="1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(~55% του στόχου)</a:t>
          </a:r>
          <a:endParaRPr lang="el-GR" sz="14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el-G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Κτίρια οικιακού και τριτογενή τομέα</a:t>
          </a:r>
        </a:p>
      </dgm:t>
    </dgm:pt>
    <dgm:pt modelId="{5F5F63C0-E2D6-441C-BCFA-E8CD8BE55E70}" type="parTrans" cxnId="{3E640E4C-35D4-4F71-8161-80E79D9EBBFB}">
      <dgm:prSet/>
      <dgm:spPr/>
      <dgm:t>
        <a:bodyPr/>
        <a:lstStyle/>
        <a:p>
          <a:endParaRPr lang="el-GR"/>
        </a:p>
      </dgm:t>
    </dgm:pt>
    <dgm:pt modelId="{BFFF912D-377B-48AE-B623-880E2ADD64F1}" type="sibTrans" cxnId="{3E640E4C-35D4-4F71-8161-80E79D9EBBFB}">
      <dgm:prSet/>
      <dgm:spPr/>
      <dgm:t>
        <a:bodyPr/>
        <a:lstStyle/>
        <a:p>
          <a:endParaRPr lang="el-GR"/>
        </a:p>
      </dgm:t>
    </dgm:pt>
    <dgm:pt modelId="{274CDA35-0C9C-4328-A9C5-65CDC555D832}">
      <dgm:prSet phldrT="[Text]" custT="1"/>
      <dgm:spPr/>
      <dgm:t>
        <a:bodyPr/>
        <a:lstStyle/>
        <a:p>
          <a:r>
            <a:rPr lang="el-GR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4.102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tCO</a:t>
          </a:r>
          <a:r>
            <a:rPr lang="el-GR" sz="1400" b="1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 </a:t>
          </a:r>
          <a:r>
            <a:rPr lang="el-GR" sz="1400" b="1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(~4,5% του στόχου)</a:t>
          </a:r>
          <a:endParaRPr lang="el-GR" sz="14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el-G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Μεταφορές</a:t>
          </a:r>
        </a:p>
      </dgm:t>
    </dgm:pt>
    <dgm:pt modelId="{AE3BA410-E1B5-47EF-9390-6396CA6B3EB0}" type="parTrans" cxnId="{ED76F2C7-E38C-44E7-9160-93F8098EE677}">
      <dgm:prSet/>
      <dgm:spPr/>
      <dgm:t>
        <a:bodyPr/>
        <a:lstStyle/>
        <a:p>
          <a:endParaRPr lang="el-GR"/>
        </a:p>
      </dgm:t>
    </dgm:pt>
    <dgm:pt modelId="{DE49D1F8-58C3-40BE-BCC0-39067F13EB84}" type="sibTrans" cxnId="{ED76F2C7-E38C-44E7-9160-93F8098EE677}">
      <dgm:prSet/>
      <dgm:spPr/>
      <dgm:t>
        <a:bodyPr/>
        <a:lstStyle/>
        <a:p>
          <a:endParaRPr lang="el-GR"/>
        </a:p>
      </dgm:t>
    </dgm:pt>
    <dgm:pt modelId="{FFE9357F-AD6E-4E7D-A151-F132C1246356}">
      <dgm:prSet phldrT="[Text]" custT="1"/>
      <dgm:spPr/>
      <dgm:t>
        <a:bodyPr/>
        <a:lstStyle/>
        <a:p>
          <a:r>
            <a:rPr lang="el-GR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37.545 </a:t>
          </a:r>
          <a:r>
            <a:rPr lang="en-US" sz="1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tCO</a:t>
          </a:r>
          <a:r>
            <a:rPr lang="en-US" sz="1400" b="1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</a:t>
          </a:r>
          <a:r>
            <a:rPr lang="el-GR" sz="1400" b="1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l-GR" sz="1400" b="1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(~40% του στόχου)</a:t>
          </a:r>
          <a:endParaRPr lang="el-GR" sz="14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el-G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Ανανεώσιμες Πηγές</a:t>
          </a:r>
          <a:r>
            <a: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l-G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Ενέργειας </a:t>
          </a:r>
        </a:p>
      </dgm:t>
    </dgm:pt>
    <dgm:pt modelId="{210AD3DC-5B1B-460D-8BCB-4B42DA078597}" type="parTrans" cxnId="{39CB49DF-A889-4BF4-8AB4-6B1952F15279}">
      <dgm:prSet/>
      <dgm:spPr/>
      <dgm:t>
        <a:bodyPr/>
        <a:lstStyle/>
        <a:p>
          <a:endParaRPr lang="el-GR"/>
        </a:p>
      </dgm:t>
    </dgm:pt>
    <dgm:pt modelId="{5AE67130-CEAB-4C27-A9F7-1AA36FC7CB3F}" type="sibTrans" cxnId="{39CB49DF-A889-4BF4-8AB4-6B1952F15279}">
      <dgm:prSet/>
      <dgm:spPr/>
      <dgm:t>
        <a:bodyPr/>
        <a:lstStyle/>
        <a:p>
          <a:endParaRPr lang="el-GR"/>
        </a:p>
      </dgm:t>
    </dgm:pt>
    <dgm:pt modelId="{DA7F903A-A8B7-4792-AC6B-FC9A047005E5}" type="pres">
      <dgm:prSet presAssocID="{9D04197F-20DD-476E-BFFD-AEBC686747CF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A8586F21-FB6B-4A12-B600-C5DD1AABDA2E}" type="pres">
      <dgm:prSet presAssocID="{DB2327B0-16F4-4BB3-864F-7184BA37D968}" presName="composite" presStyleCnt="0"/>
      <dgm:spPr/>
    </dgm:pt>
    <dgm:pt modelId="{9B30A704-C03B-4D1B-B32F-DF127E7A0D56}" type="pres">
      <dgm:prSet presAssocID="{DB2327B0-16F4-4BB3-864F-7184BA37D968}" presName="imgShp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B5A2ABC-077E-4E7D-A291-934126E0BB23}" type="pres">
      <dgm:prSet presAssocID="{DB2327B0-16F4-4BB3-864F-7184BA37D968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963A075-1B22-4DE0-8B68-9CC4EB9F3ABB}" type="pres">
      <dgm:prSet presAssocID="{66F1A797-2CB8-453E-A567-AD75A6344F59}" presName="spacing" presStyleCnt="0"/>
      <dgm:spPr/>
    </dgm:pt>
    <dgm:pt modelId="{309638D9-86D3-4725-AE81-D20873FBB513}" type="pres">
      <dgm:prSet presAssocID="{94B91DB1-867E-4609-B7F4-C9808729BDEF}" presName="composite" presStyleCnt="0"/>
      <dgm:spPr/>
    </dgm:pt>
    <dgm:pt modelId="{A297CA1E-0A7D-4C28-A198-AA4D8DC8CA94}" type="pres">
      <dgm:prSet presAssocID="{94B91DB1-867E-4609-B7F4-C9808729BDEF}" presName="imgShp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6456632-8E9F-4A69-90A4-8E1753823045}" type="pres">
      <dgm:prSet presAssocID="{94B91DB1-867E-4609-B7F4-C9808729BDEF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E9FD519-250B-46F0-BBD3-157719BE468D}" type="pres">
      <dgm:prSet presAssocID="{BFFF912D-377B-48AE-B623-880E2ADD64F1}" presName="spacing" presStyleCnt="0"/>
      <dgm:spPr/>
    </dgm:pt>
    <dgm:pt modelId="{5F0F3531-1CF5-40D8-A86B-8B4579968820}" type="pres">
      <dgm:prSet presAssocID="{274CDA35-0C9C-4328-A9C5-65CDC555D832}" presName="composite" presStyleCnt="0"/>
      <dgm:spPr/>
    </dgm:pt>
    <dgm:pt modelId="{8868E768-8C85-4411-9BEE-ED644C33F3B8}" type="pres">
      <dgm:prSet presAssocID="{274CDA35-0C9C-4328-A9C5-65CDC555D832}" presName="imgShp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2A351FDF-ECE7-4AE1-AE3A-B86323AD6D80}" type="pres">
      <dgm:prSet presAssocID="{274CDA35-0C9C-4328-A9C5-65CDC555D832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A9A3D10-3775-497F-828C-8E90A89852BC}" type="pres">
      <dgm:prSet presAssocID="{DE49D1F8-58C3-40BE-BCC0-39067F13EB84}" presName="spacing" presStyleCnt="0"/>
      <dgm:spPr/>
    </dgm:pt>
    <dgm:pt modelId="{066FF2C4-4857-4F3B-BFFD-E575A268E9F7}" type="pres">
      <dgm:prSet presAssocID="{FFE9357F-AD6E-4E7D-A151-F132C1246356}" presName="composite" presStyleCnt="0"/>
      <dgm:spPr/>
    </dgm:pt>
    <dgm:pt modelId="{D9EF0DA2-1FF8-4DD4-8B59-E4E9D2D244BD}" type="pres">
      <dgm:prSet presAssocID="{FFE9357F-AD6E-4E7D-A151-F132C1246356}" presName="imgShp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79C75FA9-16A2-4B60-B6A1-55257CBF41CB}" type="pres">
      <dgm:prSet presAssocID="{FFE9357F-AD6E-4E7D-A151-F132C1246356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3E640E4C-35D4-4F71-8161-80E79D9EBBFB}" srcId="{9D04197F-20DD-476E-BFFD-AEBC686747CF}" destId="{94B91DB1-867E-4609-B7F4-C9808729BDEF}" srcOrd="1" destOrd="0" parTransId="{5F5F63C0-E2D6-441C-BCFA-E8CD8BE55E70}" sibTransId="{BFFF912D-377B-48AE-B623-880E2ADD64F1}"/>
    <dgm:cxn modelId="{AD7BA82D-F14E-404E-83C9-C4F9F63245D2}" type="presOf" srcId="{9D04197F-20DD-476E-BFFD-AEBC686747CF}" destId="{DA7F903A-A8B7-4792-AC6B-FC9A047005E5}" srcOrd="0" destOrd="0" presId="urn:microsoft.com/office/officeart/2005/8/layout/vList3#2"/>
    <dgm:cxn modelId="{ACD59310-83B2-439C-8AAD-1E60ED80FAAE}" srcId="{9D04197F-20DD-476E-BFFD-AEBC686747CF}" destId="{DB2327B0-16F4-4BB3-864F-7184BA37D968}" srcOrd="0" destOrd="0" parTransId="{0BAD3875-744E-4F91-8E15-8CFEDB47ED4D}" sibTransId="{66F1A797-2CB8-453E-A567-AD75A6344F59}"/>
    <dgm:cxn modelId="{C6584438-DE3A-4C02-9CC8-EE5EE51C8598}" type="presOf" srcId="{274CDA35-0C9C-4328-A9C5-65CDC555D832}" destId="{2A351FDF-ECE7-4AE1-AE3A-B86323AD6D80}" srcOrd="0" destOrd="0" presId="urn:microsoft.com/office/officeart/2005/8/layout/vList3#2"/>
    <dgm:cxn modelId="{9B5048B2-A9A3-4BA3-859C-AD749F8CE6B7}" type="presOf" srcId="{DB2327B0-16F4-4BB3-864F-7184BA37D968}" destId="{AB5A2ABC-077E-4E7D-A291-934126E0BB23}" srcOrd="0" destOrd="0" presId="urn:microsoft.com/office/officeart/2005/8/layout/vList3#2"/>
    <dgm:cxn modelId="{39CB49DF-A889-4BF4-8AB4-6B1952F15279}" srcId="{9D04197F-20DD-476E-BFFD-AEBC686747CF}" destId="{FFE9357F-AD6E-4E7D-A151-F132C1246356}" srcOrd="3" destOrd="0" parTransId="{210AD3DC-5B1B-460D-8BCB-4B42DA078597}" sibTransId="{5AE67130-CEAB-4C27-A9F7-1AA36FC7CB3F}"/>
    <dgm:cxn modelId="{ED76F2C7-E38C-44E7-9160-93F8098EE677}" srcId="{9D04197F-20DD-476E-BFFD-AEBC686747CF}" destId="{274CDA35-0C9C-4328-A9C5-65CDC555D832}" srcOrd="2" destOrd="0" parTransId="{AE3BA410-E1B5-47EF-9390-6396CA6B3EB0}" sibTransId="{DE49D1F8-58C3-40BE-BCC0-39067F13EB84}"/>
    <dgm:cxn modelId="{C62098F9-FF58-4425-81B9-6C906411BBBC}" type="presOf" srcId="{FFE9357F-AD6E-4E7D-A151-F132C1246356}" destId="{79C75FA9-16A2-4B60-B6A1-55257CBF41CB}" srcOrd="0" destOrd="0" presId="urn:microsoft.com/office/officeart/2005/8/layout/vList3#2"/>
    <dgm:cxn modelId="{DCD767A2-3674-4E21-BB0C-27F66EAB197C}" type="presOf" srcId="{94B91DB1-867E-4609-B7F4-C9808729BDEF}" destId="{56456632-8E9F-4A69-90A4-8E1753823045}" srcOrd="0" destOrd="0" presId="urn:microsoft.com/office/officeart/2005/8/layout/vList3#2"/>
    <dgm:cxn modelId="{838F23F8-29F5-4B3A-B229-4EDEEF57E947}" type="presParOf" srcId="{DA7F903A-A8B7-4792-AC6B-FC9A047005E5}" destId="{A8586F21-FB6B-4A12-B600-C5DD1AABDA2E}" srcOrd="0" destOrd="0" presId="urn:microsoft.com/office/officeart/2005/8/layout/vList3#2"/>
    <dgm:cxn modelId="{CD9CF2D0-7FC8-4820-92D2-CC05486D76ED}" type="presParOf" srcId="{A8586F21-FB6B-4A12-B600-C5DD1AABDA2E}" destId="{9B30A704-C03B-4D1B-B32F-DF127E7A0D56}" srcOrd="0" destOrd="0" presId="urn:microsoft.com/office/officeart/2005/8/layout/vList3#2"/>
    <dgm:cxn modelId="{DB9B142B-AF1C-4813-BF5D-33FBD46CCF7D}" type="presParOf" srcId="{A8586F21-FB6B-4A12-B600-C5DD1AABDA2E}" destId="{AB5A2ABC-077E-4E7D-A291-934126E0BB23}" srcOrd="1" destOrd="0" presId="urn:microsoft.com/office/officeart/2005/8/layout/vList3#2"/>
    <dgm:cxn modelId="{58063564-A12D-4EE1-9403-02ACABAA594A}" type="presParOf" srcId="{DA7F903A-A8B7-4792-AC6B-FC9A047005E5}" destId="{4963A075-1B22-4DE0-8B68-9CC4EB9F3ABB}" srcOrd="1" destOrd="0" presId="urn:microsoft.com/office/officeart/2005/8/layout/vList3#2"/>
    <dgm:cxn modelId="{026DCEF8-72F2-443B-BF39-CA73C06361F7}" type="presParOf" srcId="{DA7F903A-A8B7-4792-AC6B-FC9A047005E5}" destId="{309638D9-86D3-4725-AE81-D20873FBB513}" srcOrd="2" destOrd="0" presId="urn:microsoft.com/office/officeart/2005/8/layout/vList3#2"/>
    <dgm:cxn modelId="{5B99BC1F-061C-47E9-9E0E-90EDEF999276}" type="presParOf" srcId="{309638D9-86D3-4725-AE81-D20873FBB513}" destId="{A297CA1E-0A7D-4C28-A198-AA4D8DC8CA94}" srcOrd="0" destOrd="0" presId="urn:microsoft.com/office/officeart/2005/8/layout/vList3#2"/>
    <dgm:cxn modelId="{0884B738-FAA5-4D4D-AE98-28DD59FA5B93}" type="presParOf" srcId="{309638D9-86D3-4725-AE81-D20873FBB513}" destId="{56456632-8E9F-4A69-90A4-8E1753823045}" srcOrd="1" destOrd="0" presId="urn:microsoft.com/office/officeart/2005/8/layout/vList3#2"/>
    <dgm:cxn modelId="{A697DA12-A85E-436C-B9F7-95DBF079959C}" type="presParOf" srcId="{DA7F903A-A8B7-4792-AC6B-FC9A047005E5}" destId="{5E9FD519-250B-46F0-BBD3-157719BE468D}" srcOrd="3" destOrd="0" presId="urn:microsoft.com/office/officeart/2005/8/layout/vList3#2"/>
    <dgm:cxn modelId="{94315173-6B5B-40DF-BCB4-88B39C583F87}" type="presParOf" srcId="{DA7F903A-A8B7-4792-AC6B-FC9A047005E5}" destId="{5F0F3531-1CF5-40D8-A86B-8B4579968820}" srcOrd="4" destOrd="0" presId="urn:microsoft.com/office/officeart/2005/8/layout/vList3#2"/>
    <dgm:cxn modelId="{4F155B85-B182-495A-8E50-479F9ED9CF41}" type="presParOf" srcId="{5F0F3531-1CF5-40D8-A86B-8B4579968820}" destId="{8868E768-8C85-4411-9BEE-ED644C33F3B8}" srcOrd="0" destOrd="0" presId="urn:microsoft.com/office/officeart/2005/8/layout/vList3#2"/>
    <dgm:cxn modelId="{90652CFA-E17E-4059-9309-17B20F7B01C5}" type="presParOf" srcId="{5F0F3531-1CF5-40D8-A86B-8B4579968820}" destId="{2A351FDF-ECE7-4AE1-AE3A-B86323AD6D80}" srcOrd="1" destOrd="0" presId="urn:microsoft.com/office/officeart/2005/8/layout/vList3#2"/>
    <dgm:cxn modelId="{1FF566E4-21D9-411F-BE8F-DEF67B2A589C}" type="presParOf" srcId="{DA7F903A-A8B7-4792-AC6B-FC9A047005E5}" destId="{3A9A3D10-3775-497F-828C-8E90A89852BC}" srcOrd="5" destOrd="0" presId="urn:microsoft.com/office/officeart/2005/8/layout/vList3#2"/>
    <dgm:cxn modelId="{0C22DA8B-DB41-4352-B0AE-7871AC938542}" type="presParOf" srcId="{DA7F903A-A8B7-4792-AC6B-FC9A047005E5}" destId="{066FF2C4-4857-4F3B-BFFD-E575A268E9F7}" srcOrd="6" destOrd="0" presId="urn:microsoft.com/office/officeart/2005/8/layout/vList3#2"/>
    <dgm:cxn modelId="{8E95DA01-5F95-494E-9A60-3A9EB28B713F}" type="presParOf" srcId="{066FF2C4-4857-4F3B-BFFD-E575A268E9F7}" destId="{D9EF0DA2-1FF8-4DD4-8B59-E4E9D2D244BD}" srcOrd="0" destOrd="0" presId="urn:microsoft.com/office/officeart/2005/8/layout/vList3#2"/>
    <dgm:cxn modelId="{1DF6EFC4-2E02-4574-9015-FF8312494FDD}" type="presParOf" srcId="{066FF2C4-4857-4F3B-BFFD-E575A268E9F7}" destId="{79C75FA9-16A2-4B60-B6A1-55257CBF41CB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C88D7F-DAF4-48C0-A1E9-B08FA1330BE5}" type="doc">
      <dgm:prSet loTypeId="urn:microsoft.com/office/officeart/2005/8/layout/venn1" loCatId="relationship" qsTypeId="urn:microsoft.com/office/officeart/2005/8/quickstyle/simple1" qsCatId="simple" csTypeId="urn:microsoft.com/office/officeart/2005/8/colors/colorful5" csCatId="colorful" phldr="1"/>
      <dgm:spPr/>
    </dgm:pt>
    <dgm:pt modelId="{EC09779A-EE79-45C0-9432-99BD061475D1}">
      <dgm:prSet phldrT="[Κείμενο]" custT="1"/>
      <dgm:spPr/>
      <dgm:t>
        <a:bodyPr/>
        <a:lstStyle/>
        <a:p>
          <a:r>
            <a:rPr lang="el-GR" sz="3200" b="1" dirty="0" smtClean="0"/>
            <a:t>Δημοτική Αρχή</a:t>
          </a:r>
          <a:endParaRPr lang="el-GR" sz="3200" b="1" dirty="0"/>
        </a:p>
      </dgm:t>
    </dgm:pt>
    <dgm:pt modelId="{9A94A19C-4B9F-4D62-9A6B-D98403C1C1A8}" type="parTrans" cxnId="{B451420E-8F3C-42A2-B475-4240F00F4CE5}">
      <dgm:prSet/>
      <dgm:spPr/>
      <dgm:t>
        <a:bodyPr/>
        <a:lstStyle/>
        <a:p>
          <a:endParaRPr lang="el-GR"/>
        </a:p>
      </dgm:t>
    </dgm:pt>
    <dgm:pt modelId="{49AFBFC7-8390-4FEA-83D0-23E5C12E92CD}" type="sibTrans" cxnId="{B451420E-8F3C-42A2-B475-4240F00F4CE5}">
      <dgm:prSet/>
      <dgm:spPr/>
      <dgm:t>
        <a:bodyPr/>
        <a:lstStyle/>
        <a:p>
          <a:endParaRPr lang="el-GR"/>
        </a:p>
      </dgm:t>
    </dgm:pt>
    <dgm:pt modelId="{04658C02-1A84-47DF-94DF-0F7737757983}">
      <dgm:prSet phldrT="[Κείμενο]" custT="1"/>
      <dgm:spPr/>
      <dgm:t>
        <a:bodyPr/>
        <a:lstStyle/>
        <a:p>
          <a:r>
            <a:rPr lang="el-GR" sz="3200" b="1" dirty="0" smtClean="0"/>
            <a:t>Πολίτες</a:t>
          </a:r>
          <a:endParaRPr lang="el-GR" sz="3200" b="1" dirty="0"/>
        </a:p>
      </dgm:t>
    </dgm:pt>
    <dgm:pt modelId="{81EE9CA6-E818-4364-A6C8-D44015F64D84}" type="parTrans" cxnId="{DACE4B86-C250-4BBF-8DD5-1C265A3CD558}">
      <dgm:prSet/>
      <dgm:spPr/>
      <dgm:t>
        <a:bodyPr/>
        <a:lstStyle/>
        <a:p>
          <a:endParaRPr lang="el-GR"/>
        </a:p>
      </dgm:t>
    </dgm:pt>
    <dgm:pt modelId="{3D5C1867-4A32-4738-A608-713C41BE04B0}" type="sibTrans" cxnId="{DACE4B86-C250-4BBF-8DD5-1C265A3CD558}">
      <dgm:prSet/>
      <dgm:spPr/>
      <dgm:t>
        <a:bodyPr/>
        <a:lstStyle/>
        <a:p>
          <a:endParaRPr lang="el-GR"/>
        </a:p>
      </dgm:t>
    </dgm:pt>
    <dgm:pt modelId="{D3B3EDFB-A352-4906-AC09-4520A696BF73}">
      <dgm:prSet phldrT="[Κείμενο]" custT="1"/>
      <dgm:spPr/>
      <dgm:t>
        <a:bodyPr/>
        <a:lstStyle/>
        <a:p>
          <a:r>
            <a:rPr lang="el-GR" sz="3200" b="1" dirty="0" smtClean="0"/>
            <a:t>Φορείς</a:t>
          </a:r>
          <a:endParaRPr lang="el-GR" sz="3200" b="1" dirty="0"/>
        </a:p>
      </dgm:t>
    </dgm:pt>
    <dgm:pt modelId="{D8DEC10C-1C44-4408-9187-A9F4F0C1A979}" type="parTrans" cxnId="{D47AFBED-3281-4D2D-9C10-5A1A23F0DEF1}">
      <dgm:prSet/>
      <dgm:spPr/>
      <dgm:t>
        <a:bodyPr/>
        <a:lstStyle/>
        <a:p>
          <a:endParaRPr lang="el-GR"/>
        </a:p>
      </dgm:t>
    </dgm:pt>
    <dgm:pt modelId="{B7D5FF0E-33A4-47D9-8CE1-31C8EA74F218}" type="sibTrans" cxnId="{D47AFBED-3281-4D2D-9C10-5A1A23F0DEF1}">
      <dgm:prSet/>
      <dgm:spPr/>
      <dgm:t>
        <a:bodyPr/>
        <a:lstStyle/>
        <a:p>
          <a:endParaRPr lang="el-GR"/>
        </a:p>
      </dgm:t>
    </dgm:pt>
    <dgm:pt modelId="{A449984D-80E4-4BB5-A268-93C4B7CB9F9A}" type="pres">
      <dgm:prSet presAssocID="{0BC88D7F-DAF4-48C0-A1E9-B08FA1330BE5}" presName="compositeShape" presStyleCnt="0">
        <dgm:presLayoutVars>
          <dgm:chMax val="7"/>
          <dgm:dir/>
          <dgm:resizeHandles val="exact"/>
        </dgm:presLayoutVars>
      </dgm:prSet>
      <dgm:spPr/>
    </dgm:pt>
    <dgm:pt modelId="{9C6D7D5A-3E46-49B9-AB4E-9362E917576D}" type="pres">
      <dgm:prSet presAssocID="{EC09779A-EE79-45C0-9432-99BD061475D1}" presName="circ1" presStyleLbl="vennNode1" presStyleIdx="0" presStyleCnt="3"/>
      <dgm:spPr/>
      <dgm:t>
        <a:bodyPr/>
        <a:lstStyle/>
        <a:p>
          <a:endParaRPr lang="el-GR"/>
        </a:p>
      </dgm:t>
    </dgm:pt>
    <dgm:pt modelId="{4F8D5C81-77D8-4193-AD7F-91079146CED6}" type="pres">
      <dgm:prSet presAssocID="{EC09779A-EE79-45C0-9432-99BD061475D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0DC9E691-20C8-48D2-A953-042EA8D4C8FC}" type="pres">
      <dgm:prSet presAssocID="{04658C02-1A84-47DF-94DF-0F7737757983}" presName="circ2" presStyleLbl="vennNode1" presStyleIdx="1" presStyleCnt="3"/>
      <dgm:spPr/>
      <dgm:t>
        <a:bodyPr/>
        <a:lstStyle/>
        <a:p>
          <a:endParaRPr lang="el-GR"/>
        </a:p>
      </dgm:t>
    </dgm:pt>
    <dgm:pt modelId="{2AAFDFC6-1660-48B1-BEC0-2ED30DD1FFB0}" type="pres">
      <dgm:prSet presAssocID="{04658C02-1A84-47DF-94DF-0F773775798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6AF8CC8-09F9-4F56-8501-83C30F50D87D}" type="pres">
      <dgm:prSet presAssocID="{D3B3EDFB-A352-4906-AC09-4520A696BF73}" presName="circ3" presStyleLbl="vennNode1" presStyleIdx="2" presStyleCnt="3"/>
      <dgm:spPr/>
      <dgm:t>
        <a:bodyPr/>
        <a:lstStyle/>
        <a:p>
          <a:endParaRPr lang="el-GR"/>
        </a:p>
      </dgm:t>
    </dgm:pt>
    <dgm:pt modelId="{99430A76-FBE0-4105-85EE-872417973D79}" type="pres">
      <dgm:prSet presAssocID="{D3B3EDFB-A352-4906-AC09-4520A696BF73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DACE4B86-C250-4BBF-8DD5-1C265A3CD558}" srcId="{0BC88D7F-DAF4-48C0-A1E9-B08FA1330BE5}" destId="{04658C02-1A84-47DF-94DF-0F7737757983}" srcOrd="1" destOrd="0" parTransId="{81EE9CA6-E818-4364-A6C8-D44015F64D84}" sibTransId="{3D5C1867-4A32-4738-A608-713C41BE04B0}"/>
    <dgm:cxn modelId="{C8014D88-9D9A-47AE-B42C-C909B33D94CE}" type="presOf" srcId="{EC09779A-EE79-45C0-9432-99BD061475D1}" destId="{4F8D5C81-77D8-4193-AD7F-91079146CED6}" srcOrd="1" destOrd="0" presId="urn:microsoft.com/office/officeart/2005/8/layout/venn1"/>
    <dgm:cxn modelId="{645D229F-8740-4848-9CA6-235E7B0F9C73}" type="presOf" srcId="{D3B3EDFB-A352-4906-AC09-4520A696BF73}" destId="{99430A76-FBE0-4105-85EE-872417973D79}" srcOrd="1" destOrd="0" presId="urn:microsoft.com/office/officeart/2005/8/layout/venn1"/>
    <dgm:cxn modelId="{B451420E-8F3C-42A2-B475-4240F00F4CE5}" srcId="{0BC88D7F-DAF4-48C0-A1E9-B08FA1330BE5}" destId="{EC09779A-EE79-45C0-9432-99BD061475D1}" srcOrd="0" destOrd="0" parTransId="{9A94A19C-4B9F-4D62-9A6B-D98403C1C1A8}" sibTransId="{49AFBFC7-8390-4FEA-83D0-23E5C12E92CD}"/>
    <dgm:cxn modelId="{A47C5EFE-A171-4A92-BE8F-927B7D440E3C}" type="presOf" srcId="{04658C02-1A84-47DF-94DF-0F7737757983}" destId="{0DC9E691-20C8-48D2-A953-042EA8D4C8FC}" srcOrd="0" destOrd="0" presId="urn:microsoft.com/office/officeart/2005/8/layout/venn1"/>
    <dgm:cxn modelId="{B1671192-1DAD-42E8-8F07-5BD4CF35518A}" type="presOf" srcId="{D3B3EDFB-A352-4906-AC09-4520A696BF73}" destId="{D6AF8CC8-09F9-4F56-8501-83C30F50D87D}" srcOrd="0" destOrd="0" presId="urn:microsoft.com/office/officeart/2005/8/layout/venn1"/>
    <dgm:cxn modelId="{D47AFBED-3281-4D2D-9C10-5A1A23F0DEF1}" srcId="{0BC88D7F-DAF4-48C0-A1E9-B08FA1330BE5}" destId="{D3B3EDFB-A352-4906-AC09-4520A696BF73}" srcOrd="2" destOrd="0" parTransId="{D8DEC10C-1C44-4408-9187-A9F4F0C1A979}" sibTransId="{B7D5FF0E-33A4-47D9-8CE1-31C8EA74F218}"/>
    <dgm:cxn modelId="{CF760B47-E6F8-41D5-A45E-AD951D0BB09A}" type="presOf" srcId="{0BC88D7F-DAF4-48C0-A1E9-B08FA1330BE5}" destId="{A449984D-80E4-4BB5-A268-93C4B7CB9F9A}" srcOrd="0" destOrd="0" presId="urn:microsoft.com/office/officeart/2005/8/layout/venn1"/>
    <dgm:cxn modelId="{AB7DBB27-FB0A-44E4-B120-307D8FE3DDB9}" type="presOf" srcId="{04658C02-1A84-47DF-94DF-0F7737757983}" destId="{2AAFDFC6-1660-48B1-BEC0-2ED30DD1FFB0}" srcOrd="1" destOrd="0" presId="urn:microsoft.com/office/officeart/2005/8/layout/venn1"/>
    <dgm:cxn modelId="{72A45F80-9AA5-416E-8EFD-C5173F6ADE5F}" type="presOf" srcId="{EC09779A-EE79-45C0-9432-99BD061475D1}" destId="{9C6D7D5A-3E46-49B9-AB4E-9362E917576D}" srcOrd="0" destOrd="0" presId="urn:microsoft.com/office/officeart/2005/8/layout/venn1"/>
    <dgm:cxn modelId="{A1648487-EC93-4B6B-958D-68585C30F0A8}" type="presParOf" srcId="{A449984D-80E4-4BB5-A268-93C4B7CB9F9A}" destId="{9C6D7D5A-3E46-49B9-AB4E-9362E917576D}" srcOrd="0" destOrd="0" presId="urn:microsoft.com/office/officeart/2005/8/layout/venn1"/>
    <dgm:cxn modelId="{F87E9CDE-14BD-4CB6-9EA6-62664251333E}" type="presParOf" srcId="{A449984D-80E4-4BB5-A268-93C4B7CB9F9A}" destId="{4F8D5C81-77D8-4193-AD7F-91079146CED6}" srcOrd="1" destOrd="0" presId="urn:microsoft.com/office/officeart/2005/8/layout/venn1"/>
    <dgm:cxn modelId="{4BA56E97-B1FC-40A9-B4ED-2B5AC4044017}" type="presParOf" srcId="{A449984D-80E4-4BB5-A268-93C4B7CB9F9A}" destId="{0DC9E691-20C8-48D2-A953-042EA8D4C8FC}" srcOrd="2" destOrd="0" presId="urn:microsoft.com/office/officeart/2005/8/layout/venn1"/>
    <dgm:cxn modelId="{7C47A7A2-010C-43EE-A586-78535769E47D}" type="presParOf" srcId="{A449984D-80E4-4BB5-A268-93C4B7CB9F9A}" destId="{2AAFDFC6-1660-48B1-BEC0-2ED30DD1FFB0}" srcOrd="3" destOrd="0" presId="urn:microsoft.com/office/officeart/2005/8/layout/venn1"/>
    <dgm:cxn modelId="{00AE1ECD-A417-4220-A519-F0590B7CBC49}" type="presParOf" srcId="{A449984D-80E4-4BB5-A268-93C4B7CB9F9A}" destId="{D6AF8CC8-09F9-4F56-8501-83C30F50D87D}" srcOrd="4" destOrd="0" presId="urn:microsoft.com/office/officeart/2005/8/layout/venn1"/>
    <dgm:cxn modelId="{E34C7C1B-EB58-43F4-8A77-ABC5BA5A97A2}" type="presParOf" srcId="{A449984D-80E4-4BB5-A268-93C4B7CB9F9A}" destId="{99430A76-FBE0-4105-85EE-872417973D7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A0B9787-8B1D-4CCF-AB4A-5F8D58728B38}">
      <dsp:nvSpPr>
        <dsp:cNvPr id="0" name=""/>
        <dsp:cNvSpPr/>
      </dsp:nvSpPr>
      <dsp:spPr>
        <a:xfrm rot="10800000">
          <a:off x="1271647" y="1721"/>
          <a:ext cx="6137065" cy="4482168"/>
        </a:xfrm>
        <a:prstGeom prst="homePlat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2424" tIns="60960" rIns="113792" bIns="6096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Βιώσιμος, πράσινος Δήμος με υψηλή χρήση των ΑΠΕ και περιβαλλοντική ευαισθησία των πολιτών</a:t>
          </a: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600" kern="1200" dirty="0" smtClean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Άμβλυνση σε σημαντικό βαθμό της ενεργειακής φτώχειας</a:t>
          </a: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600" kern="1200" dirty="0" smtClean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l-GR" sz="16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Βάσεις για την μετάβαση σε μία </a:t>
          </a: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Κυκλική Οικονομία</a:t>
          </a: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endParaRPr lang="el-GR" sz="15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b="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Η </a:t>
          </a:r>
          <a:r>
            <a:rPr lang="el-GR" sz="16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πρώτη από την ανατολή πόλη</a:t>
          </a:r>
          <a:r>
            <a:rPr lang="el-GR" sz="1600" b="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της Ευρώπης οραματίζεται την μετατροπή της και σε μία από τις πιο ενεργειακά αποδοτικές πόλεις της </a:t>
          </a:r>
          <a:r>
            <a:rPr lang="el-GR" sz="16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Ευρώπης</a:t>
          </a:r>
          <a:r>
            <a:rPr lang="el-GR" sz="1600" b="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</a:p>
      </dsp:txBody>
      <dsp:txXfrm rot="10800000">
        <a:off x="1271647" y="1721"/>
        <a:ext cx="6137065" cy="4482168"/>
      </dsp:txXfrm>
    </dsp:sp>
    <dsp:sp modelId="{B63FCD30-A7F7-410E-8396-1FD916C68690}">
      <dsp:nvSpPr>
        <dsp:cNvPr id="0" name=""/>
        <dsp:cNvSpPr/>
      </dsp:nvSpPr>
      <dsp:spPr>
        <a:xfrm>
          <a:off x="163715" y="552489"/>
          <a:ext cx="3317264" cy="338063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3B0BCF-5C3E-441E-BDE6-D25FED6685C3}">
      <dsp:nvSpPr>
        <dsp:cNvPr id="0" name=""/>
        <dsp:cNvSpPr/>
      </dsp:nvSpPr>
      <dsp:spPr>
        <a:xfrm>
          <a:off x="1850172" y="589956"/>
          <a:ext cx="3932503" cy="3932503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solidFill>
          <a:schemeClr val="bg1">
            <a:lumMod val="75000"/>
          </a:schemeClr>
        </a:solidFill>
        <a:ln>
          <a:solidFill>
            <a:schemeClr val="bg1">
              <a:lumMod val="75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596C7C-07EB-405F-ABE1-9510F8D2D5C4}">
      <dsp:nvSpPr>
        <dsp:cNvPr id="0" name=""/>
        <dsp:cNvSpPr/>
      </dsp:nvSpPr>
      <dsp:spPr>
        <a:xfrm>
          <a:off x="1850172" y="589956"/>
          <a:ext cx="3932503" cy="3932503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solidFill>
          <a:schemeClr val="bg1">
            <a:lumMod val="75000"/>
          </a:schemeClr>
        </a:solidFill>
        <a:ln>
          <a:solidFill>
            <a:schemeClr val="bg1">
              <a:lumMod val="75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A7333A-CA05-4F20-A7FE-563ECA6D34E5}">
      <dsp:nvSpPr>
        <dsp:cNvPr id="0" name=""/>
        <dsp:cNvSpPr/>
      </dsp:nvSpPr>
      <dsp:spPr>
        <a:xfrm>
          <a:off x="1850172" y="589956"/>
          <a:ext cx="3932503" cy="3932503"/>
        </a:xfrm>
        <a:prstGeom prst="blockArc">
          <a:avLst>
            <a:gd name="adj1" fmla="val 0"/>
            <a:gd name="adj2" fmla="val 5400000"/>
            <a:gd name="adj3" fmla="val 4643"/>
          </a:avLst>
        </a:prstGeom>
        <a:solidFill>
          <a:schemeClr val="bg1">
            <a:lumMod val="75000"/>
          </a:schemeClr>
        </a:solidFill>
        <a:ln>
          <a:solidFill>
            <a:schemeClr val="bg1">
              <a:lumMod val="75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2FAB7B-0BCF-4E2B-A32B-FCE70D9C0A5B}">
      <dsp:nvSpPr>
        <dsp:cNvPr id="0" name=""/>
        <dsp:cNvSpPr/>
      </dsp:nvSpPr>
      <dsp:spPr>
        <a:xfrm>
          <a:off x="1850172" y="589956"/>
          <a:ext cx="3932503" cy="3932503"/>
        </a:xfrm>
        <a:prstGeom prst="blockArc">
          <a:avLst>
            <a:gd name="adj1" fmla="val 16200000"/>
            <a:gd name="adj2" fmla="val 0"/>
            <a:gd name="adj3" fmla="val 4643"/>
          </a:avLst>
        </a:prstGeom>
        <a:solidFill>
          <a:schemeClr val="bg1">
            <a:lumMod val="75000"/>
          </a:schemeClr>
        </a:solidFill>
        <a:ln>
          <a:solidFill>
            <a:schemeClr val="bg1">
              <a:lumMod val="75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668F78-454F-47F8-B79C-8FF1AF875EF1}">
      <dsp:nvSpPr>
        <dsp:cNvPr id="0" name=""/>
        <dsp:cNvSpPr/>
      </dsp:nvSpPr>
      <dsp:spPr>
        <a:xfrm>
          <a:off x="2910768" y="1650552"/>
          <a:ext cx="1811310" cy="1811310"/>
        </a:xfrm>
        <a:prstGeom prst="ellipse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3400" b="1" kern="1200" dirty="0" smtClean="0"/>
            <a:t>ΣΔΑΕΚ</a:t>
          </a:r>
          <a:endParaRPr lang="el-GR" sz="3400" b="1" kern="1200" dirty="0"/>
        </a:p>
      </dsp:txBody>
      <dsp:txXfrm>
        <a:off x="2910768" y="1650552"/>
        <a:ext cx="1811310" cy="1811310"/>
      </dsp:txXfrm>
    </dsp:sp>
    <dsp:sp modelId="{27D0EDA8-B728-4C58-A749-4C0E5F94571B}">
      <dsp:nvSpPr>
        <dsp:cNvPr id="0" name=""/>
        <dsp:cNvSpPr/>
      </dsp:nvSpPr>
      <dsp:spPr>
        <a:xfrm>
          <a:off x="2941624" y="-239046"/>
          <a:ext cx="1749599" cy="1749294"/>
        </a:xfrm>
        <a:prstGeom prst="ellipse">
          <a:avLst/>
        </a:prstGeom>
        <a:solidFill>
          <a:srgbClr val="92D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/>
            <a:t>Εξοικονόμηση Ενέργειας</a:t>
          </a:r>
          <a:endParaRPr lang="el-GR" sz="1600" b="1" kern="1200" dirty="0"/>
        </a:p>
      </dsp:txBody>
      <dsp:txXfrm>
        <a:off x="2941624" y="-239046"/>
        <a:ext cx="1749599" cy="1749294"/>
      </dsp:txXfrm>
    </dsp:sp>
    <dsp:sp modelId="{9C73DDA6-771C-4874-B66F-2179193AD32A}">
      <dsp:nvSpPr>
        <dsp:cNvPr id="0" name=""/>
        <dsp:cNvSpPr/>
      </dsp:nvSpPr>
      <dsp:spPr>
        <a:xfrm>
          <a:off x="4862230" y="1681408"/>
          <a:ext cx="1749599" cy="174959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/>
            <a:t>Ανανεώσιμες Πηγές Ενέργειας</a:t>
          </a:r>
          <a:endParaRPr lang="el-GR" sz="1600" b="1" kern="1200" dirty="0"/>
        </a:p>
      </dsp:txBody>
      <dsp:txXfrm>
        <a:off x="4862230" y="1681408"/>
        <a:ext cx="1749599" cy="1749599"/>
      </dsp:txXfrm>
    </dsp:sp>
    <dsp:sp modelId="{68C52C21-27BC-452A-8BD6-0486E9BF5DA0}">
      <dsp:nvSpPr>
        <dsp:cNvPr id="0" name=""/>
        <dsp:cNvSpPr/>
      </dsp:nvSpPr>
      <dsp:spPr>
        <a:xfrm>
          <a:off x="2941624" y="3602014"/>
          <a:ext cx="1749599" cy="174959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/>
            <a:t>Κυκλική Οικονομία</a:t>
          </a:r>
          <a:endParaRPr lang="el-GR" sz="1600" b="1" kern="1200" dirty="0"/>
        </a:p>
      </dsp:txBody>
      <dsp:txXfrm>
        <a:off x="2941624" y="3602014"/>
        <a:ext cx="1749599" cy="1749599"/>
      </dsp:txXfrm>
    </dsp:sp>
    <dsp:sp modelId="{021D38C1-7535-494A-BC11-C37DFB710B74}">
      <dsp:nvSpPr>
        <dsp:cNvPr id="0" name=""/>
        <dsp:cNvSpPr/>
      </dsp:nvSpPr>
      <dsp:spPr>
        <a:xfrm>
          <a:off x="1021017" y="1681408"/>
          <a:ext cx="1749599" cy="174959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/>
            <a:t>Βιώσιμες Μεταφορές</a:t>
          </a:r>
          <a:endParaRPr lang="el-GR" sz="1600" b="1" kern="1200" dirty="0"/>
        </a:p>
      </dsp:txBody>
      <dsp:txXfrm>
        <a:off x="1021017" y="1681408"/>
        <a:ext cx="1749599" cy="174959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B5A2ABC-077E-4E7D-A291-934126E0BB23}">
      <dsp:nvSpPr>
        <dsp:cNvPr id="0" name=""/>
        <dsp:cNvSpPr/>
      </dsp:nvSpPr>
      <dsp:spPr>
        <a:xfrm rot="10800000">
          <a:off x="1261433" y="809"/>
          <a:ext cx="4038011" cy="977362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0990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</a:t>
          </a:r>
          <a:r>
            <a:rPr lang="el-GR" sz="16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r>
            <a:rPr lang="en-US" sz="16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303</a:t>
          </a:r>
          <a:r>
            <a:rPr lang="el-GR" sz="16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6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tCO</a:t>
          </a:r>
          <a:r>
            <a:rPr lang="en-US" sz="1600" b="1" kern="1200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</a:t>
          </a:r>
          <a:r>
            <a:rPr lang="el-GR" sz="1600" b="1" kern="1200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l-GR" sz="1600" b="1" kern="1200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(~</a:t>
          </a:r>
          <a:r>
            <a:rPr lang="en-US" sz="1600" b="1" kern="1200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</a:t>
          </a:r>
          <a:r>
            <a:rPr lang="el-GR" sz="1600" b="1" kern="1200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,5%</a:t>
          </a:r>
          <a:r>
            <a:rPr lang="en-US" sz="1600" b="1" kern="1200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l-GR" sz="1400" b="1" kern="1200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του στόχου</a:t>
          </a:r>
          <a:r>
            <a:rPr lang="el-GR" sz="1600" b="1" kern="1200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</a:t>
          </a:r>
          <a:endParaRPr lang="el-GR" sz="1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Δημοτικά κτίρια και εγκαταστάσεις</a:t>
          </a:r>
        </a:p>
      </dsp:txBody>
      <dsp:txXfrm rot="10800000">
        <a:off x="1261433" y="809"/>
        <a:ext cx="4038011" cy="977362"/>
      </dsp:txXfrm>
    </dsp:sp>
    <dsp:sp modelId="{9B30A704-C03B-4D1B-B32F-DF127E7A0D56}">
      <dsp:nvSpPr>
        <dsp:cNvPr id="0" name=""/>
        <dsp:cNvSpPr/>
      </dsp:nvSpPr>
      <dsp:spPr>
        <a:xfrm>
          <a:off x="772752" y="809"/>
          <a:ext cx="977362" cy="97736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456632-8E9F-4A69-90A4-8E1753823045}">
      <dsp:nvSpPr>
        <dsp:cNvPr id="0" name=""/>
        <dsp:cNvSpPr/>
      </dsp:nvSpPr>
      <dsp:spPr>
        <a:xfrm rot="10800000">
          <a:off x="1261433" y="1269922"/>
          <a:ext cx="4038011" cy="977362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0990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54.380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tCO</a:t>
          </a:r>
          <a:r>
            <a:rPr lang="el-GR" sz="1400" b="1" kern="1200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 </a:t>
          </a:r>
          <a:r>
            <a:rPr lang="el-GR" sz="1400" b="1" kern="1200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(~55% του στόχου)</a:t>
          </a:r>
          <a:endParaRPr lang="el-GR" sz="14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Κτίρια οικιακού και τριτογενή τομέα</a:t>
          </a:r>
        </a:p>
      </dsp:txBody>
      <dsp:txXfrm rot="10800000">
        <a:off x="1261433" y="1269922"/>
        <a:ext cx="4038011" cy="977362"/>
      </dsp:txXfrm>
    </dsp:sp>
    <dsp:sp modelId="{A297CA1E-0A7D-4C28-A198-AA4D8DC8CA94}">
      <dsp:nvSpPr>
        <dsp:cNvPr id="0" name=""/>
        <dsp:cNvSpPr/>
      </dsp:nvSpPr>
      <dsp:spPr>
        <a:xfrm>
          <a:off x="772752" y="1269922"/>
          <a:ext cx="977362" cy="97736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351FDF-ECE7-4AE1-AE3A-B86323AD6D80}">
      <dsp:nvSpPr>
        <dsp:cNvPr id="0" name=""/>
        <dsp:cNvSpPr/>
      </dsp:nvSpPr>
      <dsp:spPr>
        <a:xfrm rot="10800000">
          <a:off x="1261433" y="2539036"/>
          <a:ext cx="4038011" cy="977362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0990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4.102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tCO</a:t>
          </a:r>
          <a:r>
            <a:rPr lang="el-GR" sz="1400" b="1" kern="1200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 </a:t>
          </a:r>
          <a:r>
            <a:rPr lang="el-GR" sz="1400" b="1" kern="1200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(~4,5% του στόχου)</a:t>
          </a:r>
          <a:endParaRPr lang="el-GR" sz="14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Μεταφορές</a:t>
          </a:r>
        </a:p>
      </dsp:txBody>
      <dsp:txXfrm rot="10800000">
        <a:off x="1261433" y="2539036"/>
        <a:ext cx="4038011" cy="977362"/>
      </dsp:txXfrm>
    </dsp:sp>
    <dsp:sp modelId="{8868E768-8C85-4411-9BEE-ED644C33F3B8}">
      <dsp:nvSpPr>
        <dsp:cNvPr id="0" name=""/>
        <dsp:cNvSpPr/>
      </dsp:nvSpPr>
      <dsp:spPr>
        <a:xfrm>
          <a:off x="772752" y="2539036"/>
          <a:ext cx="977362" cy="977362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C75FA9-16A2-4B60-B6A1-55257CBF41CB}">
      <dsp:nvSpPr>
        <dsp:cNvPr id="0" name=""/>
        <dsp:cNvSpPr/>
      </dsp:nvSpPr>
      <dsp:spPr>
        <a:xfrm rot="10800000">
          <a:off x="1261433" y="3808149"/>
          <a:ext cx="4038011" cy="977362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0990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37.545 </a:t>
          </a:r>
          <a:r>
            <a:rPr lang="en-US" sz="14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tCO</a:t>
          </a:r>
          <a:r>
            <a:rPr lang="en-US" sz="1400" b="1" kern="1200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</a:t>
          </a:r>
          <a:r>
            <a:rPr lang="el-GR" sz="1400" b="1" kern="1200" baseline="-25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l-GR" sz="1400" b="1" kern="1200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(~40% του στόχου)</a:t>
          </a:r>
          <a:endParaRPr lang="el-GR" sz="14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Ανανεώσιμες Πηγές</a:t>
          </a:r>
          <a:r>
            <a:rPr lang="en-US" sz="1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l-GR" sz="1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Ενέργειας </a:t>
          </a:r>
        </a:p>
      </dsp:txBody>
      <dsp:txXfrm rot="10800000">
        <a:off x="1261433" y="3808149"/>
        <a:ext cx="4038011" cy="977362"/>
      </dsp:txXfrm>
    </dsp:sp>
    <dsp:sp modelId="{D9EF0DA2-1FF8-4DD4-8B59-E4E9D2D244BD}">
      <dsp:nvSpPr>
        <dsp:cNvPr id="0" name=""/>
        <dsp:cNvSpPr/>
      </dsp:nvSpPr>
      <dsp:spPr>
        <a:xfrm>
          <a:off x="772752" y="3808149"/>
          <a:ext cx="977362" cy="977362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6D7D5A-3E46-49B9-AB4E-9362E917576D}">
      <dsp:nvSpPr>
        <dsp:cNvPr id="0" name=""/>
        <dsp:cNvSpPr/>
      </dsp:nvSpPr>
      <dsp:spPr>
        <a:xfrm>
          <a:off x="1828799" y="50799"/>
          <a:ext cx="2438400" cy="2438400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3200" b="1" kern="1200" dirty="0" smtClean="0"/>
            <a:t>Δημοτική Αρχή</a:t>
          </a:r>
          <a:endParaRPr lang="el-GR" sz="3200" b="1" kern="1200" dirty="0"/>
        </a:p>
      </dsp:txBody>
      <dsp:txXfrm>
        <a:off x="2153920" y="477519"/>
        <a:ext cx="1788159" cy="1097280"/>
      </dsp:txXfrm>
    </dsp:sp>
    <dsp:sp modelId="{0DC9E691-20C8-48D2-A953-042EA8D4C8FC}">
      <dsp:nvSpPr>
        <dsp:cNvPr id="0" name=""/>
        <dsp:cNvSpPr/>
      </dsp:nvSpPr>
      <dsp:spPr>
        <a:xfrm>
          <a:off x="2708656" y="1574800"/>
          <a:ext cx="2438400" cy="2438400"/>
        </a:xfrm>
        <a:prstGeom prst="ellipse">
          <a:avLst/>
        </a:prstGeom>
        <a:solidFill>
          <a:schemeClr val="accent5">
            <a:alpha val="50000"/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3200" b="1" kern="1200" dirty="0" smtClean="0"/>
            <a:t>Πολίτες</a:t>
          </a:r>
          <a:endParaRPr lang="el-GR" sz="3200" b="1" kern="1200" dirty="0"/>
        </a:p>
      </dsp:txBody>
      <dsp:txXfrm>
        <a:off x="3454400" y="2204719"/>
        <a:ext cx="1463040" cy="1341120"/>
      </dsp:txXfrm>
    </dsp:sp>
    <dsp:sp modelId="{D6AF8CC8-09F9-4F56-8501-83C30F50D87D}">
      <dsp:nvSpPr>
        <dsp:cNvPr id="0" name=""/>
        <dsp:cNvSpPr/>
      </dsp:nvSpPr>
      <dsp:spPr>
        <a:xfrm>
          <a:off x="948943" y="1574800"/>
          <a:ext cx="2438400" cy="2438400"/>
        </a:xfrm>
        <a:prstGeom prst="ellipse">
          <a:avLst/>
        </a:prstGeom>
        <a:solidFill>
          <a:schemeClr val="accent5">
            <a:alpha val="50000"/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3200" b="1" kern="1200" dirty="0" smtClean="0"/>
            <a:t>Φορείς</a:t>
          </a:r>
          <a:endParaRPr lang="el-GR" sz="3200" b="1" kern="1200" dirty="0"/>
        </a:p>
      </dsp:txBody>
      <dsp:txXfrm>
        <a:off x="1178560" y="2204719"/>
        <a:ext cx="1463040" cy="1341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E0482-68E9-4E16-8EE2-ADE6A8A506BE}" type="datetimeFigureOut">
              <a:rPr lang="el-GR" smtClean="0"/>
              <a:pPr/>
              <a:t>22/1/2017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D1DE8-6196-4A96-B80B-71F5FAC6E0F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298691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39DA8-524E-D148-BC0E-42FB1E933B2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5938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D1DE8-6196-4A96-B80B-71F5FAC6E0FD}" type="slidenum">
              <a:rPr lang="el-GR" smtClean="0"/>
              <a:pPr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327081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D1DE8-6196-4A96-B80B-71F5FAC6E0FD}" type="slidenum">
              <a:rPr lang="el-GR" smtClean="0"/>
              <a:pPr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699846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D1DE8-6196-4A96-B80B-71F5FAC6E0FD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137896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D1DE8-6196-4A96-B80B-71F5FAC6E0FD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137896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22/1/2017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33006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22/1/2017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520634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22/1/2017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045311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22/1/2017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419750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22/1/2017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3431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22/1/2017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83264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22/1/2017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51047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22/1/2017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938184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22/1/2017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879503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22/1/2017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873020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35B0-26ED-4038-B64B-9096866D1B70}" type="datetimeFigureOut">
              <a:rPr lang="el-GR" smtClean="0"/>
              <a:pPr/>
              <a:t>22/1/2017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80775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535B0-26ED-4038-B64B-9096866D1B70}" type="datetimeFigureOut">
              <a:rPr lang="el-GR" smtClean="0"/>
              <a:pPr/>
              <a:t>22/1/2017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E0C50-7E5A-4F27-9CEA-7878AB2AE9E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275545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wmf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image" Target="../media/image13.emf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11" Type="http://schemas.openxmlformats.org/officeDocument/2006/relationships/diagramQuickStyle" Target="../diagrams/quickStyle2.xml"/><Relationship Id="rId5" Type="http://schemas.openxmlformats.org/officeDocument/2006/relationships/image" Target="../media/image11.jpeg"/><Relationship Id="rId10" Type="http://schemas.openxmlformats.org/officeDocument/2006/relationships/diagramLayout" Target="../diagrams/layout2.xml"/><Relationship Id="rId4" Type="http://schemas.openxmlformats.org/officeDocument/2006/relationships/image" Target="../media/image7.wmf"/><Relationship Id="rId9" Type="http://schemas.openxmlformats.org/officeDocument/2006/relationships/diagramData" Target="../diagrams/data2.xml"/><Relationship Id="rId1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7.wmf"/><Relationship Id="rId9" Type="http://schemas.microsoft.com/office/2007/relationships/diagramDrawing" Target="../diagrams/drawing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7.wmf"/><Relationship Id="rId7" Type="http://schemas.openxmlformats.org/officeDocument/2006/relationships/diagramColors" Target="../diagrams/colors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3092368"/>
            <a:ext cx="9144000" cy="780161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rc_mi" descr="https://encrypted-tbn3.gstatic.com/images?q=tbn:ANd9GcTIfmi8H3ZoDcTue2aqw4JRaH25p62eQ8hdHCdJTBxOXsdLOQc7K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1602" y="581248"/>
            <a:ext cx="1280795" cy="759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medilab.pme.duth.gr/images/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2199" y="5578273"/>
            <a:ext cx="2326189" cy="11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edilab.pme.duth.gr/QR%20CoDe/QR%20CoDe/qrcod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2" y="5756671"/>
            <a:ext cx="984697" cy="98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313881" y="3071810"/>
            <a:ext cx="45162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2400" b="1" i="1" dirty="0" smtClean="0">
                <a:solidFill>
                  <a:schemeClr val="bg1"/>
                </a:solidFill>
              </a:rPr>
              <a:t>Παρουσίαση Σχεδίου Δράσης </a:t>
            </a:r>
          </a:p>
          <a:p>
            <a:pPr algn="ctr"/>
            <a:r>
              <a:rPr lang="el-GR" sz="2400" b="1" i="1" dirty="0" smtClean="0">
                <a:solidFill>
                  <a:schemeClr val="bg1"/>
                </a:solidFill>
              </a:rPr>
              <a:t>Ορεστιάδα, </a:t>
            </a:r>
            <a:r>
              <a:rPr lang="en-US" sz="2400" b="1" i="1" dirty="0" smtClean="0">
                <a:solidFill>
                  <a:schemeClr val="bg1"/>
                </a:solidFill>
              </a:rPr>
              <a:t>23</a:t>
            </a:r>
            <a:r>
              <a:rPr lang="el-GR" sz="2400" b="1" i="1" dirty="0" smtClean="0">
                <a:solidFill>
                  <a:schemeClr val="bg1"/>
                </a:solidFill>
              </a:rPr>
              <a:t> </a:t>
            </a:r>
            <a:r>
              <a:rPr lang="en-US" sz="2400" b="1" i="1" dirty="0" smtClean="0">
                <a:solidFill>
                  <a:schemeClr val="bg1"/>
                </a:solidFill>
              </a:rPr>
              <a:t> </a:t>
            </a:r>
            <a:r>
              <a:rPr lang="el-GR" sz="2400" b="1" i="1" dirty="0" smtClean="0">
                <a:solidFill>
                  <a:schemeClr val="bg1"/>
                </a:solidFill>
              </a:rPr>
              <a:t>Ιανουαρίου 2016 </a:t>
            </a:r>
            <a:endParaRPr lang="el-GR" sz="2400" b="1" i="1" dirty="0">
              <a:solidFill>
                <a:schemeClr val="bg1"/>
              </a:solidFill>
            </a:endParaRPr>
          </a:p>
        </p:txBody>
      </p:sp>
      <p:pic>
        <p:nvPicPr>
          <p:cNvPr id="12" name="Εικόνα 1" descr="http://lemie.pme.duth.gr/images/logo_lemie_lab_el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2398" y="5608531"/>
            <a:ext cx="3872766" cy="1139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Macintosh HD:Users:konstantinoslymperopoulos:Desktop:logo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0389"/>
            <a:ext cx="1043608" cy="1191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http://www.orestiada.gr/images/Orestiada_Images/RotationImages/FloatImage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45"/>
            <a:ext cx="1317625" cy="162115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4"/>
          <p:cNvSpPr/>
          <p:nvPr/>
        </p:nvSpPr>
        <p:spPr>
          <a:xfrm>
            <a:off x="1500166" y="1357298"/>
            <a:ext cx="64294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28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28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</a:t>
            </a:r>
          </a:p>
          <a:p>
            <a:pPr algn="ctr"/>
            <a:r>
              <a:rPr lang="el-GR" sz="2800" b="1" dirty="0" smtClean="0">
                <a:solidFill>
                  <a:srgbClr val="002060"/>
                </a:solidFill>
                <a:latin typeface="Calibri" pitchFamily="34" charset="0"/>
              </a:rPr>
              <a:t>και Κλίματος (ΣΔΑΕΚ)</a:t>
            </a:r>
            <a:endParaRPr lang="en-US" sz="2800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r>
              <a:rPr lang="el-GR" sz="2800" b="1" dirty="0" smtClean="0">
                <a:solidFill>
                  <a:srgbClr val="002060"/>
                </a:solidFill>
                <a:latin typeface="Calibri" pitchFamily="34" charset="0"/>
              </a:rPr>
              <a:t>Δήμου Ορεστιάδας</a:t>
            </a:r>
          </a:p>
          <a:p>
            <a:pPr algn="ctr"/>
            <a:endParaRPr lang="el-GR" sz="2400" b="1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8" name="17 - TextBox"/>
          <p:cNvSpPr txBox="1"/>
          <p:nvPr/>
        </p:nvSpPr>
        <p:spPr>
          <a:xfrm>
            <a:off x="2404711" y="4143380"/>
            <a:ext cx="4300408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2800" b="1" dirty="0" smtClean="0"/>
              <a:t>Παντελής Ν. Μπότσαρης</a:t>
            </a:r>
          </a:p>
          <a:p>
            <a:pPr algn="ctr"/>
            <a:r>
              <a:rPr lang="el-GR" dirty="0" smtClean="0"/>
              <a:t>Αναπληρωτής Πρύτανη Δ.Π.Θ.</a:t>
            </a:r>
          </a:p>
          <a:p>
            <a:pPr algn="ctr"/>
            <a:r>
              <a:rPr lang="el-GR" dirty="0" smtClean="0"/>
              <a:t>Καθηγητής Δ.Π.Θ. </a:t>
            </a:r>
          </a:p>
          <a:p>
            <a:pPr algn="ctr"/>
            <a:r>
              <a:rPr lang="el-GR" dirty="0" smtClean="0"/>
              <a:t>Τμήμα Μηχανικών Παραγωγής &amp; Διοίκησης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0042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Δομή Παρουσίασης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76633" y="2060848"/>
            <a:ext cx="83558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2800" dirty="0" smtClean="0"/>
              <a:t>Το όραμα του ΣΔΑΕΚ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2800" dirty="0" smtClean="0"/>
              <a:t>Προκλήσεις και ευκαιρίες για την εφαρμογή ΣΔΑΕΚ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sz="2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2800" dirty="0" smtClean="0"/>
              <a:t>Στρατηγική του ΣΔΑΕΚ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sz="2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2800" dirty="0" smtClean="0"/>
              <a:t>Σύντομη περιγραφή του ΣΔΑΕΚ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sz="2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2800" dirty="0" smtClean="0"/>
              <a:t>Ερωτήσεις &amp; Απαντήσεις 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xmlns="" val="405380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Ορεστιάδα  2030 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5154"/>
          <p:cNvGraphicFramePr/>
          <p:nvPr/>
        </p:nvGraphicFramePr>
        <p:xfrm>
          <a:off x="1142976" y="1928802"/>
          <a:ext cx="7572428" cy="448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 descr="Αποτέλεσμα εικόνας για vision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1928802"/>
            <a:ext cx="1514444" cy="15144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5380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20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</a:t>
            </a:r>
            <a:r>
              <a:rPr lang="en-US" sz="2000" b="1" dirty="0" smtClean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ΣΔΑΕΚ)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Γιατί ΣΔΑΕΚ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;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10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- Ορθογώνιο"/>
          <p:cNvSpPr/>
          <p:nvPr/>
        </p:nvSpPr>
        <p:spPr>
          <a:xfrm>
            <a:off x="214282" y="2071678"/>
            <a:ext cx="4000528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l-GR" dirty="0" smtClean="0"/>
              <a:t> Μείωση της ενεργειακής φτώχειας</a:t>
            </a:r>
          </a:p>
          <a:p>
            <a:pPr>
              <a:buFont typeface="Wingdings" pitchFamily="2" charset="2"/>
              <a:buChar char="ü"/>
            </a:pPr>
            <a:endParaRPr lang="el-GR" dirty="0" smtClean="0"/>
          </a:p>
          <a:p>
            <a:pPr>
              <a:buFont typeface="Wingdings" pitchFamily="2" charset="2"/>
              <a:buChar char="ü"/>
            </a:pPr>
            <a:r>
              <a:rPr lang="el-GR" dirty="0" smtClean="0"/>
              <a:t> Προστασία του περιβάλλοντος </a:t>
            </a:r>
          </a:p>
          <a:p>
            <a:pPr>
              <a:buFont typeface="Wingdings" pitchFamily="2" charset="2"/>
              <a:buChar char="ü"/>
            </a:pPr>
            <a:endParaRPr lang="el-GR" dirty="0" smtClean="0"/>
          </a:p>
          <a:p>
            <a:pPr>
              <a:buFont typeface="Wingdings" pitchFamily="2" charset="2"/>
              <a:buChar char="ü"/>
            </a:pPr>
            <a:r>
              <a:rPr lang="el-GR" dirty="0" smtClean="0"/>
              <a:t> Διασφάλιση ενεργειακών πηγών </a:t>
            </a:r>
          </a:p>
          <a:p>
            <a:pPr>
              <a:buFont typeface="Wingdings" pitchFamily="2" charset="2"/>
              <a:buChar char="ü"/>
            </a:pPr>
            <a:endParaRPr lang="el-GR" dirty="0" smtClean="0"/>
          </a:p>
          <a:p>
            <a:pPr>
              <a:buFont typeface="Wingdings" pitchFamily="2" charset="2"/>
              <a:buChar char="ü"/>
            </a:pPr>
            <a:r>
              <a:rPr lang="el-GR" dirty="0" smtClean="0"/>
              <a:t> Μείωση του κόστους αντιμετώπισης </a:t>
            </a:r>
            <a:r>
              <a:rPr lang="en-US" dirty="0" smtClean="0"/>
              <a:t>CO</a:t>
            </a:r>
            <a:r>
              <a:rPr lang="el-GR" baseline="-25000" dirty="0" smtClean="0"/>
              <a:t>2</a:t>
            </a:r>
          </a:p>
          <a:p>
            <a:pPr>
              <a:buFont typeface="Wingdings" pitchFamily="2" charset="2"/>
              <a:buChar char="ü"/>
            </a:pPr>
            <a:endParaRPr lang="el-GR" baseline="-25000" dirty="0" smtClean="0"/>
          </a:p>
          <a:p>
            <a:pPr>
              <a:buFont typeface="Wingdings" pitchFamily="2" charset="2"/>
              <a:buChar char="ü"/>
            </a:pPr>
            <a:r>
              <a:rPr lang="el-GR" dirty="0" smtClean="0"/>
              <a:t> Μεγιστοποίηση ευκαιριών οικονομικής ανάπτυξης </a:t>
            </a:r>
          </a:p>
          <a:p>
            <a:pPr>
              <a:buFont typeface="Wingdings" pitchFamily="2" charset="2"/>
              <a:buChar char="ü"/>
            </a:pPr>
            <a:endParaRPr lang="el-GR" dirty="0" smtClean="0"/>
          </a:p>
          <a:p>
            <a:pPr>
              <a:buFont typeface="Wingdings" pitchFamily="2" charset="2"/>
              <a:buChar char="ü"/>
            </a:pPr>
            <a:r>
              <a:rPr lang="el-GR" dirty="0" smtClean="0"/>
              <a:t> Συμμόρφωση με τις σύγχρονες ενεργειακές πολιτικές</a:t>
            </a:r>
            <a:endParaRPr lang="el-GR" dirty="0"/>
          </a:p>
        </p:txBody>
      </p:sp>
      <p:graphicFrame>
        <p:nvGraphicFramePr>
          <p:cNvPr id="13" name="Chart 1"/>
          <p:cNvGraphicFramePr/>
          <p:nvPr/>
        </p:nvGraphicFramePr>
        <p:xfrm>
          <a:off x="4071934" y="221455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13 - Ορθογώνιο"/>
          <p:cNvSpPr/>
          <p:nvPr/>
        </p:nvSpPr>
        <p:spPr>
          <a:xfrm>
            <a:off x="4071934" y="5000636"/>
            <a:ext cx="47863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400" dirty="0" smtClean="0"/>
              <a:t>Οικονομική δυνατότητα κάλυψης αναγκών θέρμανσης-ψύξης στα νοικοκυριά της Ελλάδας </a:t>
            </a:r>
          </a:p>
          <a:p>
            <a:pPr algn="ctr"/>
            <a:r>
              <a:rPr lang="el-GR" sz="1400" dirty="0" smtClean="0"/>
              <a:t>(Πηγή: ΕΛΣΤΑΤ, 2016) 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Προκλήσεις και Ευκαιρίες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83466" y="2060278"/>
            <a:ext cx="3805995" cy="201166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l-GR" b="1" dirty="0" smtClean="0">
                <a:solidFill>
                  <a:schemeClr val="tx1"/>
                </a:solidFill>
              </a:rPr>
              <a:t>Αστικοποίηση &amp; Κτιριακό Απόθεμα</a:t>
            </a:r>
          </a:p>
          <a:p>
            <a:pPr marL="285750" indent="-285750">
              <a:buFontTx/>
              <a:buChar char="-"/>
            </a:pPr>
            <a:r>
              <a:rPr lang="el-GR" sz="1600" dirty="0" smtClean="0">
                <a:solidFill>
                  <a:schemeClr val="tx1"/>
                </a:solidFill>
              </a:rPr>
              <a:t>15% αύξηση του πληθυσμού της πόλης</a:t>
            </a:r>
          </a:p>
          <a:p>
            <a:pPr marL="285750" indent="-285750">
              <a:buFontTx/>
              <a:buChar char="-"/>
            </a:pPr>
            <a:r>
              <a:rPr lang="el-GR" sz="1600" dirty="0" smtClean="0">
                <a:solidFill>
                  <a:schemeClr val="tx1"/>
                </a:solidFill>
              </a:rPr>
              <a:t>62,2% των κατοικιών πριν το 1980</a:t>
            </a:r>
          </a:p>
          <a:p>
            <a:pPr marL="285750" indent="-285750">
              <a:buFontTx/>
              <a:buChar char="-"/>
            </a:pPr>
            <a:r>
              <a:rPr lang="el-GR" sz="1600" dirty="0" smtClean="0">
                <a:solidFill>
                  <a:schemeClr val="tx1"/>
                </a:solidFill>
              </a:rPr>
              <a:t>Ιδιαίτερη τυπολογία κτιρίων: Πολυκατοικίες</a:t>
            </a:r>
          </a:p>
          <a:p>
            <a:pPr marL="285750" indent="-285750">
              <a:buFontTx/>
              <a:buChar char="-"/>
            </a:pPr>
            <a:r>
              <a:rPr lang="el-GR" sz="1600" dirty="0" smtClean="0">
                <a:solidFill>
                  <a:schemeClr val="tx1"/>
                </a:solidFill>
              </a:rPr>
              <a:t>Ιδιοκτησιακό καθεστώς κατοικιών: Ιδιόκτητες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99992" y="2060278"/>
            <a:ext cx="3805995" cy="201166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l-GR" b="1" dirty="0" smtClean="0">
                <a:solidFill>
                  <a:schemeClr val="bg1"/>
                </a:solidFill>
              </a:rPr>
              <a:t>Αλλαγή Συμπεριφοράς Καταναλωτή</a:t>
            </a:r>
          </a:p>
          <a:p>
            <a:pPr marL="285750" indent="-285750">
              <a:buFontTx/>
              <a:buChar char="-"/>
            </a:pPr>
            <a:r>
              <a:rPr lang="el-GR" sz="1600" dirty="0" smtClean="0">
                <a:solidFill>
                  <a:schemeClr val="bg1"/>
                </a:solidFill>
              </a:rPr>
              <a:t>Συνειδητή ενεργειακή συμπεριφορά</a:t>
            </a:r>
          </a:p>
          <a:p>
            <a:pPr marL="285750" indent="-285750">
              <a:buFontTx/>
              <a:buChar char="-"/>
            </a:pPr>
            <a:r>
              <a:rPr lang="el-GR" sz="1600" dirty="0" smtClean="0">
                <a:solidFill>
                  <a:schemeClr val="bg1"/>
                </a:solidFill>
              </a:rPr>
              <a:t>Μετατροπή της καλής πρακτικής σε συνήθεια</a:t>
            </a:r>
          </a:p>
          <a:p>
            <a:pPr marL="285750" indent="-285750">
              <a:buFontTx/>
              <a:buChar char="-"/>
            </a:pPr>
            <a:r>
              <a:rPr lang="el-GR" sz="1600" dirty="0" smtClean="0">
                <a:solidFill>
                  <a:schemeClr val="bg1"/>
                </a:solidFill>
              </a:rPr>
              <a:t>Η απλή πληροφόρηση δεν αρκεί</a:t>
            </a:r>
          </a:p>
          <a:p>
            <a:pPr marL="285750" indent="-285750">
              <a:buFontTx/>
              <a:buChar char="-"/>
            </a:pPr>
            <a:r>
              <a:rPr lang="el-GR" sz="1600" dirty="0" smtClean="0">
                <a:solidFill>
                  <a:schemeClr val="bg1"/>
                </a:solidFill>
              </a:rPr>
              <a:t>Παράγοντας «ταλαιπωρία» (</a:t>
            </a:r>
            <a:r>
              <a:rPr lang="en-US" sz="1600" dirty="0" smtClean="0">
                <a:solidFill>
                  <a:schemeClr val="bg1"/>
                </a:solidFill>
              </a:rPr>
              <a:t>hassle factor)</a:t>
            </a:r>
            <a:endParaRPr lang="el-GR" sz="1600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83466" y="4197958"/>
            <a:ext cx="3805995" cy="216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l-GR" b="1" dirty="0" smtClean="0">
                <a:solidFill>
                  <a:schemeClr val="tx1"/>
                </a:solidFill>
              </a:rPr>
              <a:t>Υποδομές &amp; τεχνολογίες χαμηλών εκπομπών</a:t>
            </a:r>
            <a:endParaRPr lang="el-GR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l-GR" sz="1600" dirty="0" smtClean="0">
                <a:solidFill>
                  <a:schemeClr val="tx1"/>
                </a:solidFill>
              </a:rPr>
              <a:t>Υποδομές υψηλής ενσωμάτωσης ΑΠΕ</a:t>
            </a:r>
          </a:p>
          <a:p>
            <a:pPr marL="285750" indent="-285750">
              <a:buFontTx/>
              <a:buChar char="-"/>
            </a:pPr>
            <a:r>
              <a:rPr lang="el-GR" sz="1600" dirty="0" smtClean="0">
                <a:solidFill>
                  <a:schemeClr val="tx1"/>
                </a:solidFill>
              </a:rPr>
              <a:t>Υποδομές οικιακού φυσικού αερίου με χρήση </a:t>
            </a:r>
            <a:r>
              <a:rPr lang="en-US" sz="1600" dirty="0" smtClean="0">
                <a:solidFill>
                  <a:schemeClr val="tx1"/>
                </a:solidFill>
              </a:rPr>
              <a:t>CNG</a:t>
            </a:r>
            <a:endParaRPr lang="el-GR" sz="1600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l-GR" sz="1600" dirty="0" smtClean="0">
                <a:solidFill>
                  <a:schemeClr val="tx1"/>
                </a:solidFill>
              </a:rPr>
              <a:t>Αποκεντρωμένα συστήματα παραγωγής και κατανάλωσης ενέργειας από ΑΠΕ</a:t>
            </a:r>
          </a:p>
          <a:p>
            <a:pPr marL="285750" indent="-285750">
              <a:buFontTx/>
              <a:buChar char="-"/>
            </a:pPr>
            <a:r>
              <a:rPr lang="el-GR" sz="1600" dirty="0" smtClean="0">
                <a:solidFill>
                  <a:schemeClr val="tx1"/>
                </a:solidFill>
              </a:rPr>
              <a:t>Έξυπνα δίκτυα – έξυπνη πόλη</a:t>
            </a:r>
          </a:p>
          <a:p>
            <a:pPr marL="285750" indent="-285750" algn="ctr">
              <a:buFontTx/>
              <a:buChar char="-"/>
            </a:pPr>
            <a:endParaRPr lang="el-GR" sz="16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499992" y="4197958"/>
            <a:ext cx="3805995" cy="2160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l-GR" b="1" dirty="0" smtClean="0">
                <a:solidFill>
                  <a:schemeClr val="bg1"/>
                </a:solidFill>
              </a:rPr>
              <a:t>Βιώσιμες Μεταφορές</a:t>
            </a:r>
          </a:p>
          <a:p>
            <a:pPr marL="285750" indent="-285750">
              <a:buFontTx/>
              <a:buChar char="-"/>
            </a:pPr>
            <a:r>
              <a:rPr lang="el-GR" sz="1600" dirty="0" smtClean="0">
                <a:solidFill>
                  <a:schemeClr val="bg1"/>
                </a:solidFill>
              </a:rPr>
              <a:t>Υποδομές βιώσιμων μεταφορών (</a:t>
            </a:r>
            <a:r>
              <a:rPr lang="el-GR" sz="1600" dirty="0" err="1" smtClean="0">
                <a:solidFill>
                  <a:schemeClr val="bg1"/>
                </a:solidFill>
              </a:rPr>
              <a:t>ποδηλατόδρομοι</a:t>
            </a:r>
            <a:r>
              <a:rPr lang="el-GR" sz="1600" dirty="0" smtClean="0">
                <a:solidFill>
                  <a:schemeClr val="bg1"/>
                </a:solidFill>
              </a:rPr>
              <a:t>, σταθμοί φόρτισης ηλεκτρικών οχημάτων)</a:t>
            </a:r>
          </a:p>
          <a:p>
            <a:pPr marL="285750" indent="-285750">
              <a:buFontTx/>
              <a:buChar char="-"/>
            </a:pPr>
            <a:r>
              <a:rPr lang="el-GR" sz="1600" dirty="0" smtClean="0">
                <a:solidFill>
                  <a:schemeClr val="bg1"/>
                </a:solidFill>
              </a:rPr>
              <a:t>Περιορισμός της χρήσης ιδιωτικών οχημάτων – αλλαγή συμπεριφοράς</a:t>
            </a:r>
          </a:p>
        </p:txBody>
      </p:sp>
    </p:spTree>
    <p:extLst>
      <p:ext uri="{BB962C8B-B14F-4D97-AF65-F5344CB8AC3E}">
        <p14:creationId xmlns:p14="http://schemas.microsoft.com/office/powerpoint/2010/main" xmlns="" val="401504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Στρατηγική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772816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Αποτέλεσμα εικόνας για route sketch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868" y="5286388"/>
            <a:ext cx="1785950" cy="137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- Στρογγυλεμένο ορθογώνιο"/>
          <p:cNvSpPr/>
          <p:nvPr/>
        </p:nvSpPr>
        <p:spPr>
          <a:xfrm>
            <a:off x="500034" y="1857364"/>
            <a:ext cx="2000264" cy="164307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l-GR" sz="2400" b="1" dirty="0" smtClean="0"/>
              <a:t>Όραμα</a:t>
            </a:r>
          </a:p>
          <a:p>
            <a:pPr algn="ctr"/>
            <a:endParaRPr lang="el-GR" dirty="0" smtClean="0"/>
          </a:p>
          <a:p>
            <a:pPr algn="ctr"/>
            <a:r>
              <a:rPr lang="el-GR" dirty="0" smtClean="0">
                <a:latin typeface="Comic Sans MS" pitchFamily="66" charset="0"/>
              </a:rPr>
              <a:t>Ορεστιάδα 2030</a:t>
            </a:r>
            <a:endParaRPr lang="el-GR" dirty="0">
              <a:latin typeface="Comic Sans MS" pitchFamily="66" charset="0"/>
            </a:endParaRPr>
          </a:p>
        </p:txBody>
      </p:sp>
      <p:sp>
        <p:nvSpPr>
          <p:cNvPr id="16" name="15 - Στρογγυλεμένο ορθογώνιο"/>
          <p:cNvSpPr/>
          <p:nvPr/>
        </p:nvSpPr>
        <p:spPr>
          <a:xfrm>
            <a:off x="2643174" y="1857364"/>
            <a:ext cx="1928826" cy="1643074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l-GR" sz="2400" b="1" dirty="0" smtClean="0"/>
              <a:t>Στόχοι</a:t>
            </a:r>
          </a:p>
          <a:p>
            <a:pPr algn="ctr"/>
            <a:endParaRPr lang="el-GR" dirty="0" smtClean="0"/>
          </a:p>
          <a:p>
            <a:pPr>
              <a:buFont typeface="Arial" pitchFamily="34" charset="0"/>
              <a:buChar char="•"/>
            </a:pPr>
            <a:r>
              <a:rPr lang="el-GR" sz="1400" dirty="0" smtClean="0"/>
              <a:t>40% μείωση των εκπομπών </a:t>
            </a:r>
            <a:r>
              <a:rPr lang="en-US" sz="1400" dirty="0" smtClean="0"/>
              <a:t>CO</a:t>
            </a:r>
            <a:r>
              <a:rPr lang="en-US" sz="1400" baseline="-25000" dirty="0" smtClean="0"/>
              <a:t>2</a:t>
            </a:r>
            <a:r>
              <a:rPr lang="el-GR" sz="1400" dirty="0" smtClean="0"/>
              <a:t> μέχρι το 2030</a:t>
            </a:r>
            <a:endParaRPr lang="el-GR" sz="1400" dirty="0"/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4714876" y="1857364"/>
            <a:ext cx="3786214" cy="1643074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 smtClean="0"/>
              <a:t>Αποτελέσματα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l-GR" sz="1400" dirty="0" smtClean="0"/>
              <a:t>Άμβλυνση της ενεργειακής φτώχειας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l-GR" sz="1400" dirty="0" smtClean="0"/>
              <a:t>Αύξηση της παραγωγής ενέργειας από ΑΠΕ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l-GR" sz="1400" dirty="0" smtClean="0"/>
              <a:t>Αύξηση της ενεργειακής αποδοτικότητας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l-GR" sz="1400" dirty="0" smtClean="0"/>
              <a:t>Εξοικονόμηση ενέργειας &amp; πόρων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l-GR" sz="1400" dirty="0" smtClean="0"/>
              <a:t>Οικονομική ανάπτυξη &amp; ευημερία</a:t>
            </a:r>
            <a:endParaRPr lang="el-GR" sz="1400" dirty="0"/>
          </a:p>
        </p:txBody>
      </p:sp>
      <p:sp>
        <p:nvSpPr>
          <p:cNvPr id="21" name="20 - Ορθογώνιο"/>
          <p:cNvSpPr/>
          <p:nvPr/>
        </p:nvSpPr>
        <p:spPr>
          <a:xfrm>
            <a:off x="500034" y="3643314"/>
            <a:ext cx="8001056" cy="10001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 smtClean="0"/>
              <a:t>Ανάλυση υφιστάμενης ενεργειακής κατάστασης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 smtClean="0"/>
              <a:t>Σύνδεση με εθνικές και περιφερειακές πολιτικές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 smtClean="0"/>
              <a:t>Διαβούλευση με φορείς και πολίτες</a:t>
            </a:r>
          </a:p>
        </p:txBody>
      </p:sp>
      <p:sp>
        <p:nvSpPr>
          <p:cNvPr id="23" name="22 - Βέλος προς τα κάτω"/>
          <p:cNvSpPr/>
          <p:nvPr/>
        </p:nvSpPr>
        <p:spPr>
          <a:xfrm>
            <a:off x="1785918" y="4786322"/>
            <a:ext cx="5429288" cy="35719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15470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25231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Το Σχέδιο Δράσης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Αποτέλεσμα εικόνας για route sketch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5500" y="1389696"/>
            <a:ext cx="1183004" cy="91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850874" y="3933056"/>
            <a:ext cx="146425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dirty="0" smtClean="0"/>
              <a:t>Αύξηση διείσδυσης ΑΠΕ στο δίκτυο, αύξηση παραγωγής ανανεώσιμης θερμικής ενέργειας</a:t>
            </a:r>
          </a:p>
        </p:txBody>
      </p:sp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3533" y="6054854"/>
            <a:ext cx="1270635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40968"/>
            <a:ext cx="1323975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212976"/>
            <a:ext cx="1440000" cy="720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1597229662"/>
              </p:ext>
            </p:extLst>
          </p:nvPr>
        </p:nvGraphicFramePr>
        <p:xfrm>
          <a:off x="107504" y="1484784"/>
          <a:ext cx="7632848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56176" y="1628800"/>
            <a:ext cx="14642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dirty="0" smtClean="0"/>
              <a:t>Αύξηση της ενεργειακής απόδοσης κτιρίων και υποδομών, μείωση κατανάλωση ενέργειας</a:t>
            </a:r>
            <a:endParaRPr lang="el-GR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5868144" y="5802649"/>
            <a:ext cx="17522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dirty="0" smtClean="0"/>
              <a:t>Εξοικονόμηση πόρων, ανακύκλωση, </a:t>
            </a:r>
            <a:r>
              <a:rPr lang="el-GR" sz="1100" dirty="0" err="1" smtClean="0"/>
              <a:t>επανάχρηση</a:t>
            </a:r>
            <a:r>
              <a:rPr lang="el-GR" sz="1100" dirty="0" smtClean="0"/>
              <a:t>, συνεργατική παραγωγή και κατανάλωση ενέργειας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503" y="3933056"/>
            <a:ext cx="122413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dirty="0" smtClean="0"/>
              <a:t>Υποστήριξη βιώσιμων μεταφορών, αύξηση χρήσης ποδηλάτου, ηλεκτρικά οχήματα</a:t>
            </a:r>
          </a:p>
        </p:txBody>
      </p:sp>
      <p:pic>
        <p:nvPicPr>
          <p:cNvPr id="14" name="Picture 13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184" y="1052736"/>
            <a:ext cx="144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3707904" y="1209740"/>
            <a:ext cx="432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400" b="1" dirty="0" smtClean="0">
                <a:solidFill>
                  <a:schemeClr val="bg1"/>
                </a:solidFill>
              </a:rPr>
              <a:t>1</a:t>
            </a:r>
            <a:endParaRPr lang="el-GR" sz="44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48504" y="3047802"/>
            <a:ext cx="432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400" b="1" dirty="0" smtClean="0">
                <a:solidFill>
                  <a:schemeClr val="bg1"/>
                </a:solidFill>
              </a:rPr>
              <a:t>2</a:t>
            </a:r>
            <a:endParaRPr lang="el-GR" sz="44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07904" y="5033208"/>
            <a:ext cx="432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400" b="1" dirty="0" smtClean="0">
                <a:solidFill>
                  <a:schemeClr val="bg1"/>
                </a:solidFill>
              </a:rPr>
              <a:t>4</a:t>
            </a:r>
            <a:endParaRPr lang="el-GR" sz="44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51968" y="3119512"/>
            <a:ext cx="432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400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364399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Τα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4 </a:t>
            </a: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προγράμματα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410" y="1988840"/>
            <a:ext cx="1323975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12950" y="2786058"/>
            <a:ext cx="571523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Ενδεικτικές δράσεις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Ενεργειακή αναβάθμιση δημοτικών κτιρίων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Ενεργειακή αναβάθμιση δημοτικού φωτισμού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Ενεργειακή αναβάθμιση δημοτικών εγκαταστάσεων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Ενεργειακό παρατηρητήριο Δήμου Ορεστιάδας </a:t>
            </a:r>
            <a:endParaRPr lang="el-G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Left Brace 2"/>
          <p:cNvSpPr/>
          <p:nvPr/>
        </p:nvSpPr>
        <p:spPr>
          <a:xfrm rot="10800000">
            <a:off x="6300161" y="3093139"/>
            <a:ext cx="324036" cy="948507"/>
          </a:xfrm>
          <a:prstGeom prst="leftBrace">
            <a:avLst>
              <a:gd name="adj1" fmla="val 24693"/>
              <a:gd name="adj2" fmla="val 5241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Rectangle 13"/>
          <p:cNvSpPr/>
          <p:nvPr/>
        </p:nvSpPr>
        <p:spPr>
          <a:xfrm>
            <a:off x="6786578" y="3093139"/>
            <a:ext cx="1961964" cy="90700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 </a:t>
            </a:r>
            <a:r>
              <a:rPr lang="el-GR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en-US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</a:t>
            </a:r>
            <a:r>
              <a:rPr lang="el-GR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στόχου μείωσης εκπομπών </a:t>
            </a:r>
            <a:r>
              <a:rPr lang="en-US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</a:t>
            </a:r>
            <a:r>
              <a:rPr lang="en-US" sz="1500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l-GR" sz="1500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για το 2030</a:t>
            </a:r>
            <a:endParaRPr lang="el-GR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62098" y="2076946"/>
            <a:ext cx="4090022" cy="47148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1400" b="1" dirty="0" smtClean="0">
                <a:latin typeface="Tahoma"/>
                <a:ea typeface="Calibri"/>
                <a:cs typeface="Times New Roman"/>
              </a:rPr>
              <a:t>Εξοικονόμηση </a:t>
            </a:r>
            <a:r>
              <a:rPr lang="el-GR" sz="1400" b="1" dirty="0" smtClean="0">
                <a:effectLst/>
                <a:latin typeface="Tahoma"/>
                <a:ea typeface="Calibri"/>
                <a:cs typeface="Times New Roman"/>
              </a:rPr>
              <a:t>Ενέργειας Δ. Ορεστιάδας</a:t>
            </a:r>
            <a:endParaRPr lang="el-GR" sz="1400" dirty="0">
              <a:effectLst/>
              <a:ea typeface="Calibri"/>
              <a:cs typeface="Times New Roman"/>
            </a:endParaRPr>
          </a:p>
        </p:txBody>
      </p:sp>
      <p:pic>
        <p:nvPicPr>
          <p:cNvPr id="17" name="Picture 2" descr="Αποτέλεσμα εικόνας για behavioral change sketch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950" y="4221088"/>
            <a:ext cx="440055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716016" y="4329100"/>
            <a:ext cx="4266220" cy="22985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l-G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Δράσεις αλλαγής συμπεριφοράς &amp; προώθησης μέτρων εξοικονόμησης ενέργειας σε </a:t>
            </a:r>
            <a:r>
              <a:rPr lang="el-G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κατοικίες &amp; επιχειρήσεις</a:t>
            </a: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l-G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Πρόταση:</a:t>
            </a:r>
          </a:p>
          <a:p>
            <a:r>
              <a:rPr lang="el-G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Δημιουργία </a:t>
            </a:r>
            <a:r>
              <a:rPr lang="el-G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Γραφείου Ενεργειακής Μετάβασης </a:t>
            </a:r>
            <a:r>
              <a:rPr lang="el-G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για την υλοποίηση δράσεων και πρωτοβουλιών σχετικές με την εξοικονόμηση ενέργειας</a:t>
            </a:r>
            <a:endParaRPr lang="el-GR" sz="1600" dirty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750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Τα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4 </a:t>
            </a: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προγράμματα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562098" y="2076946"/>
            <a:ext cx="4162030" cy="47148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1400" b="1" dirty="0" smtClean="0">
                <a:effectLst/>
                <a:latin typeface="Tahoma"/>
                <a:ea typeface="Calibri"/>
                <a:cs typeface="Times New Roman"/>
              </a:rPr>
              <a:t>Ανανεώσιμες Πηγές Ενέργειας Δ. Ορεστιάδας</a:t>
            </a:r>
            <a:endParaRPr lang="el-GR" sz="1400" dirty="0">
              <a:effectLst/>
              <a:ea typeface="Calibri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0074" y="2795373"/>
            <a:ext cx="684513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Ενδεικτικές δράσεις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Πιλοτικές εφαρμογές τεχνολογιών ΑΠΕ σε δημοτικά κτίρια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Φωτοβολταϊκό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πάρκο 1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MWp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virtual metering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σύνδεση με το δίκτυο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Μικρές ΑΠΕ σε κτίρια κατοικιών &amp; επιχειρήσεων &amp; αντλιοστάσια (πχ.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PV net-metering)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Αξιοποίηση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διαθέσιμου δυναμικού βιομάζας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(&gt;450.000 στρέμματα καλλιεργειών)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Μονάδα παραγωγής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pellet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ενεργειακές καλλιέργειες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Συμπαραγωγή ηλεκτρισμού &amp; θερμότητας για τηλεθέρμανση οικισμών ή γειτονιών ή θερμοκηπίων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Ενεργειακές συνεταιριστικές εταιρίες για μονάδες παραγωγής Η/Ε </a:t>
            </a:r>
            <a:endParaRPr lang="el-G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Υλοποίηση μονάδας Συμπαραγωγής Ηλεκτρισμού και Θερμότητας Υψηλής Απόδοσης (ΣΗΘΥΑ) με χρήση φυσικού αερίου σε κτιριακά συγκροτήματα ή γειτονιές της πόλης της Ορεστιάδας</a:t>
            </a:r>
            <a:endParaRPr lang="el-G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Picture 1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764" y="2017415"/>
            <a:ext cx="1323975" cy="5905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6429388" y="1633360"/>
            <a:ext cx="2538028" cy="12241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50% διείσδυση ΑΠΕ στην κατανάλωση θερμικής &amp; ηλεκτρικής ενέργειας μέχρι το 2030</a:t>
            </a:r>
            <a:endParaRPr lang="el-G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ight Brace 10"/>
          <p:cNvSpPr/>
          <p:nvPr/>
        </p:nvSpPr>
        <p:spPr>
          <a:xfrm>
            <a:off x="7000892" y="4000504"/>
            <a:ext cx="595444" cy="2786082"/>
          </a:xfrm>
          <a:prstGeom prst="rightBrace">
            <a:avLst>
              <a:gd name="adj1" fmla="val 8333"/>
              <a:gd name="adj2" fmla="val 49568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Rectangle 12"/>
          <p:cNvSpPr/>
          <p:nvPr/>
        </p:nvSpPr>
        <p:spPr>
          <a:xfrm>
            <a:off x="7572396" y="4714884"/>
            <a:ext cx="1464100" cy="12858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Ιδιωτική</a:t>
            </a:r>
            <a:endParaRPr lang="en-US" sz="1500" b="1" dirty="0" smtClean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l-GR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πρωτοβουλία</a:t>
            </a:r>
          </a:p>
        </p:txBody>
      </p:sp>
    </p:spTree>
    <p:extLst>
      <p:ext uri="{BB962C8B-B14F-4D97-AF65-F5344CB8AC3E}">
        <p14:creationId xmlns:p14="http://schemas.microsoft.com/office/powerpoint/2010/main" xmlns="" val="249843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Τα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4 </a:t>
            </a: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προγράμματα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562098" y="2076946"/>
            <a:ext cx="4018013" cy="47148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1400" b="1" dirty="0" smtClean="0">
                <a:effectLst/>
                <a:latin typeface="Tahoma"/>
                <a:ea typeface="Calibri"/>
                <a:cs typeface="Times New Roman"/>
              </a:rPr>
              <a:t>Βιώσιμες Μεταφορές Δ. Ορεστιάδας</a:t>
            </a:r>
            <a:endParaRPr lang="el-GR" sz="1400" dirty="0">
              <a:effectLst/>
              <a:ea typeface="Calibri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2950" y="2885455"/>
            <a:ext cx="794748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Ενδεικτικές δράσεις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Εκπόνηση μελέτης δρομολογίων για τα απορριμματοφόρα του Δ. Ορεστιάδας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Μετατροπή βαρέων δημοτικών οχημάτων σε υψηλού μίγματος βιοκαυσίμων</a:t>
            </a:r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Προώθηση χρήσης ποδηλάτου / ηλεκτροκίνησης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Πεζοδρομήσεις – απαγόρευση κυκλοφορίας οχημάτων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Υλοποίηση προγραμμάτων όπως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“car-sharing”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“bike-sharing”</a:t>
            </a:r>
            <a:endParaRPr lang="el-G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Συνεργασία με τοπικούς φορείς για μείωση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</a:t>
            </a:r>
            <a:r>
              <a:rPr lang="en-US" sz="1600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δημόσιων μεταφορών και βελτίωση της σύνδεσης των οικισμών με την πόλη της Ορεστιάδας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13" name="Picture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410" y="1974552"/>
            <a:ext cx="1323975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239174" y="5229200"/>
            <a:ext cx="4680520" cy="1008112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Σύνδεση με Σχέδιο Βιώσιμης Αστικής Κινητικότητας Δ. Ορεστιάδας</a:t>
            </a:r>
            <a:endParaRPr lang="el-GR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3"/>
          <p:cNvSpPr/>
          <p:nvPr/>
        </p:nvSpPr>
        <p:spPr>
          <a:xfrm>
            <a:off x="6715140" y="1714488"/>
            <a:ext cx="1961964" cy="90700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 </a:t>
            </a:r>
            <a:r>
              <a:rPr lang="el-GR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en-US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</a:t>
            </a:r>
            <a:r>
              <a:rPr lang="el-GR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στόχου μείωσης εκπομπών </a:t>
            </a:r>
            <a:r>
              <a:rPr lang="en-US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</a:t>
            </a:r>
            <a:r>
              <a:rPr lang="en-US" sz="1500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l-GR" sz="1500" baseline="-25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για το 2030</a:t>
            </a:r>
            <a:endParaRPr lang="el-GR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801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Τα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4 </a:t>
            </a: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προγράμματα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562098" y="2076946"/>
            <a:ext cx="4018013" cy="47148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1400" b="1" dirty="0" smtClean="0">
                <a:effectLst/>
                <a:latin typeface="Tahoma"/>
                <a:ea typeface="Calibri"/>
                <a:cs typeface="Times New Roman"/>
              </a:rPr>
              <a:t>Κυκλική Οικονομία Δ. Ορεστιάδας</a:t>
            </a:r>
            <a:endParaRPr lang="el-GR" sz="1400" dirty="0">
              <a:effectLst/>
              <a:ea typeface="Calibri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2949" y="2786058"/>
            <a:ext cx="453802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Ενδεικτικές δράσεις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Δράσεις ενθάρρυνσης εξοικονόμησης πόρων από επιχειρήσεις και καταναλωτές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Σύμπραξη με ΔΙ.Α.Α.ΜΑ.Θ Α.Α.Ε για εφαρμογή πιλοτικού προγράμματος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“ZERO WASTE”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(μείωση απορριμμάτων φαγητού)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Προώθηση δράσεων οικονομίας διαμοιρασμού (</a:t>
            </a: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sharing economy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προϊόντα και υποδομές – κατανάλωση υπηρεσιών όχι προϊόντων</a:t>
            </a:r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Χρήση των εργαλείων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Pre-Commercial Procurement (PCP)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Public Procurement of Innovative Solutions (PPI)</a:t>
            </a:r>
            <a:endParaRPr lang="el-G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Δημιουργία και λειτουργία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“Re-use Park”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στο πλαίσιο της δημιουργίας του «Πράσινου Σημείου»</a:t>
            </a:r>
          </a:p>
        </p:txBody>
      </p:sp>
      <p:pic>
        <p:nvPicPr>
          <p:cNvPr id="13" name="Picture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5459" y="2017415"/>
            <a:ext cx="1270635" cy="59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5148064" y="2899864"/>
            <a:ext cx="3834172" cy="36724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l-G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Ορισμός: </a:t>
            </a:r>
            <a:r>
              <a:rPr lang="el-G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Κυκλική Οικονομία αποτελεί μία </a:t>
            </a:r>
            <a:r>
              <a:rPr lang="el-G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βιομηχανική οικονομία</a:t>
            </a:r>
            <a:r>
              <a:rPr lang="el-G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η οποία είναι επανορθωτική από πρόθεση (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Ellen MacArthur Foundation)</a:t>
            </a:r>
            <a:endParaRPr lang="el-GR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Στόχο</a:t>
            </a:r>
            <a:r>
              <a:rPr lang="el-G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αποτελεί η διατήρηση της αξίας των προϊόντων, υλικών, και πόρων όσο το δυνατόν περισσότερο με ταυτόχρονη μείωση της παραγωγής αποβλήτων κατά την παραγωγή και κατανάλωση</a:t>
            </a:r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στρατηγική της Κυκλικής Οικονομίας εξετάζεται </a:t>
            </a:r>
            <a:r>
              <a:rPr lang="el-G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σήμερα</a:t>
            </a:r>
            <a:r>
              <a:rPr lang="el-G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από όλες τις μεγάλες πόλεις της Ευρώπης (Λονδίνο, Άμστερνταμ, Παρίσι, κλπ)</a:t>
            </a:r>
            <a:endParaRPr lang="el-GR" sz="1600" dirty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52841" y="1477895"/>
            <a:ext cx="2717130" cy="5905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1,8 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trillion </a:t>
            </a:r>
            <a:r>
              <a:rPr lang="el-GR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€ 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economy</a:t>
            </a:r>
            <a:endParaRPr lang="el-GR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655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Ενδεικτική κατανομή στόχου μείωσης εκπομπών </a:t>
            </a: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CO</a:t>
            </a:r>
            <a:r>
              <a:rPr lang="el-GR" sz="2400" b="1" baseline="-25000" dirty="0" smtClean="0">
                <a:solidFill>
                  <a:srgbClr val="002060"/>
                </a:solidFill>
                <a:latin typeface="Calibri" pitchFamily="34" charset="0"/>
              </a:rPr>
              <a:t>2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817906" y="2285992"/>
            <a:ext cx="2826060" cy="42201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50%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μείωση των εκπομπών των κατοικιών: </a:t>
            </a:r>
            <a:r>
              <a:rPr lang="el-G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εφαρμογή μέτρων ΕΞΕ σε τουλάχιστον 7.000 κατοικίες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35%</a:t>
            </a:r>
            <a:r>
              <a:rPr lang="el-G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μείωση των εκπομπών από ιδιωτικές μεταφορές:</a:t>
            </a:r>
            <a:r>
              <a:rPr lang="el-G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αποφυγή περίπου 50 εκ. 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Km </a:t>
            </a:r>
            <a:r>
              <a:rPr lang="el-G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κυκλοφορίας συμβατικών οχημάτων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63%</a:t>
            </a:r>
            <a:r>
              <a:rPr lang="el-GR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μείωση των εκπομπών από τις </a:t>
            </a:r>
            <a:r>
              <a:rPr lang="el-G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δημοτικές δραστηριότητες</a:t>
            </a:r>
            <a:endParaRPr lang="el-GR" sz="1600" b="1" dirty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1" name="Diagram 21"/>
          <p:cNvGraphicFramePr/>
          <p:nvPr/>
        </p:nvGraphicFramePr>
        <p:xfrm>
          <a:off x="0" y="2071678"/>
          <a:ext cx="6072198" cy="4786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xmlns="" val="343051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Ενεργή συμμετοχή</a:t>
            </a:r>
            <a:r>
              <a:rPr lang="el-GR" sz="2300" b="1" dirty="0" smtClean="0">
                <a:solidFill>
                  <a:srgbClr val="002060"/>
                </a:solidFill>
                <a:latin typeface="Calibri" pitchFamily="34" charset="0"/>
              </a:rPr>
              <a:t> πολιτών, επιχειρήσεων και φορέων</a:t>
            </a:r>
            <a:endParaRPr lang="el-GR" sz="23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21 - Διάγραμμα"/>
          <p:cNvGraphicFramePr/>
          <p:nvPr/>
        </p:nvGraphicFramePr>
        <p:xfrm>
          <a:off x="1524000" y="221455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3" name="22 - Ορθογώνιο"/>
          <p:cNvSpPr/>
          <p:nvPr/>
        </p:nvSpPr>
        <p:spPr>
          <a:xfrm>
            <a:off x="5715008" y="1928802"/>
            <a:ext cx="2643206" cy="15001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el-GR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Ρόλο επικεφαλή εταίρου</a:t>
            </a:r>
          </a:p>
          <a:p>
            <a:pPr>
              <a:buFont typeface="Wingdings" pitchFamily="2" charset="2"/>
              <a:buChar char="Ø"/>
            </a:pPr>
            <a:r>
              <a:rPr lang="el-GR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Δράσεις προώθησης και προβολής</a:t>
            </a:r>
          </a:p>
          <a:p>
            <a:pPr>
              <a:buFont typeface="Wingdings" pitchFamily="2" charset="2"/>
              <a:buChar char="Ø"/>
            </a:pPr>
            <a:r>
              <a:rPr lang="el-GR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Πιλοτική εφαρμογή και καινοτομία </a:t>
            </a:r>
          </a:p>
          <a:p>
            <a:pPr>
              <a:buFont typeface="Wingdings" pitchFamily="2" charset="2"/>
              <a:buChar char="Ø"/>
            </a:pPr>
            <a:r>
              <a:rPr lang="el-GR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Υλοποίηση δράσεων ΕΞΕ και ΑΠΕ  και ανάπτυξη υποδομών </a:t>
            </a:r>
            <a:endParaRPr lang="el-GR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4" name="23 - Ορθογώνιο"/>
          <p:cNvSpPr/>
          <p:nvPr/>
        </p:nvSpPr>
        <p:spPr>
          <a:xfrm>
            <a:off x="285720" y="3214686"/>
            <a:ext cx="2643206" cy="15001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el-GR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Συμμετοχή σε δράσεις προώθησης και προβολής</a:t>
            </a:r>
          </a:p>
          <a:p>
            <a:pPr>
              <a:buFont typeface="Wingdings" pitchFamily="2" charset="2"/>
              <a:buChar char="Ø"/>
            </a:pPr>
            <a:r>
              <a:rPr lang="el-GR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Τεχνική και μη υποστήριξη του δήμου</a:t>
            </a:r>
          </a:p>
          <a:p>
            <a:pPr>
              <a:buFont typeface="Wingdings" pitchFamily="2" charset="2"/>
              <a:buChar char="Ø"/>
            </a:pPr>
            <a:r>
              <a:rPr lang="el-GR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Υλοποίηση δράσεων ΕΞΕ και ΑΠΕ</a:t>
            </a:r>
            <a:endParaRPr lang="el-GR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24 - Ορθογώνιο"/>
          <p:cNvSpPr/>
          <p:nvPr/>
        </p:nvSpPr>
        <p:spPr>
          <a:xfrm>
            <a:off x="6215074" y="5357802"/>
            <a:ext cx="2643206" cy="15001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Wingdings" pitchFamily="2" charset="2"/>
              <a:buChar char="Ø"/>
            </a:pPr>
            <a:r>
              <a:rPr lang="el-GR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Υλοποίηση δράσεων εξοικονόμησης ενέργειας και ενσωμάτωσης τεχνολογιών ΑΠΕ </a:t>
            </a:r>
          </a:p>
        </p:txBody>
      </p:sp>
    </p:spTree>
    <p:extLst>
      <p:ext uri="{BB962C8B-B14F-4D97-AF65-F5344CB8AC3E}">
        <p14:creationId xmlns:p14="http://schemas.microsoft.com/office/powerpoint/2010/main" xmlns="" val="414655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Δράσεις του δήμου για την ενεργή συμμετοχή πολιτών</a:t>
            </a:r>
            <a:endParaRPr lang="el-GR" sz="23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- TextBox"/>
          <p:cNvSpPr txBox="1"/>
          <p:nvPr/>
        </p:nvSpPr>
        <p:spPr>
          <a:xfrm>
            <a:off x="250001" y="2000240"/>
            <a:ext cx="8643998" cy="45243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l-GR" dirty="0" smtClean="0"/>
              <a:t>Δημιουργία </a:t>
            </a:r>
            <a:r>
              <a:rPr lang="el-GR" b="1" dirty="0" smtClean="0"/>
              <a:t>Γραφείου Ενεργειακή Μετάβασης</a:t>
            </a:r>
            <a:r>
              <a:rPr lang="el-GR" dirty="0" smtClean="0"/>
              <a:t>, το οποίο αναλαμβάνει την υλοποίηση πρωτοβουλιών προώθησης και προβολής της εξοικονόμησης ενέργειας και των ΑΠΕ σε τοπικό επίπεδο. </a:t>
            </a:r>
          </a:p>
          <a:p>
            <a:pPr lvl="1">
              <a:buFontTx/>
              <a:buChar char="-"/>
            </a:pPr>
            <a:r>
              <a:rPr lang="el-GR" dirty="0" smtClean="0"/>
              <a:t>Πρωτοβουλία </a:t>
            </a:r>
            <a:r>
              <a:rPr lang="el-GR" b="1" dirty="0" smtClean="0"/>
              <a:t>«Ο πολίτης εξοικονομεί για τον Δήμο»  </a:t>
            </a:r>
            <a:r>
              <a:rPr lang="el-GR" dirty="0" smtClean="0"/>
              <a:t>- </a:t>
            </a: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Επανεπένδυση του οικονομικού οφέλους από την εξοικονόμηση ενέργειας σε κτίρια δημόσιας χρήσης σε σχολεία του Δήμου</a:t>
            </a:r>
          </a:p>
          <a:p>
            <a:pPr lvl="1">
              <a:buFontTx/>
              <a:buChar char="-"/>
            </a:pP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Πρωτοβουλία «</a:t>
            </a:r>
            <a:r>
              <a:rPr lang="el-G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Έξυπνοι μετρητές σε κατοικίες &amp; επιχειρήσεις της Ορεστιάδας»  </a:t>
            </a: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-Πιλοτική διανομή σε κατοικίες και επιχειρήσεις</a:t>
            </a:r>
          </a:p>
          <a:p>
            <a:pPr lvl="1">
              <a:buFontTx/>
              <a:buChar char="-"/>
            </a:pP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Πρωτοβουλία </a:t>
            </a:r>
            <a:r>
              <a:rPr lang="el-G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«Κερδίζω εξοικονομώντας» </a:t>
            </a: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σύνδεση εξοικονόμησης ενέργειας με παροχή κινήτρων όπως δωρεάν στάθμευση, μείωση δημοτικών τελών, κ.α.</a:t>
            </a:r>
          </a:p>
          <a:p>
            <a:pPr lvl="1">
              <a:buFontTx/>
              <a:buChar char="-"/>
            </a:pPr>
            <a:endParaRPr lang="el-G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-"/>
            </a:pP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Δημιουργία </a:t>
            </a:r>
            <a:r>
              <a:rPr lang="el-G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ενεργειακού παρατηρητηρίου Ορεστιάδας</a:t>
            </a: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- Ανοιχτά δεδομένα σε πολίτες</a:t>
            </a:r>
          </a:p>
          <a:p>
            <a:pPr>
              <a:buFontTx/>
              <a:buChar char="-"/>
            </a:pPr>
            <a:endParaRPr lang="el-G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-"/>
            </a:pPr>
            <a:r>
              <a:rPr lang="el-GR" dirty="0" smtClean="0"/>
              <a:t> </a:t>
            </a:r>
            <a:r>
              <a:rPr lang="el-GR" b="1" dirty="0" smtClean="0"/>
              <a:t>Ανάπτυξη υποδομών </a:t>
            </a:r>
            <a:r>
              <a:rPr lang="el-GR" dirty="0" smtClean="0"/>
              <a:t>για την προώθηση της χρήσης ΑΠΕ και τεχνολογιών χαμηλών εκπομπών άνθρακα  (δίκτυα τηλεθέρμανσης γειτονιών ή οικισμών, έξυπνα δίκτυα, ψηφιακή πλατφόρμα υπηρεσιών, έξυπνος δημοτικός φωτισμός, κ.α.)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414655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Χρηματοδοτικά εργαλεία για ενεργειακές παρεμβάσεις</a:t>
            </a:r>
            <a:endParaRPr lang="el-GR" sz="23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066915"/>
            <a:ext cx="6745522" cy="4791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- Συν"/>
          <p:cNvSpPr/>
          <p:nvPr/>
        </p:nvSpPr>
        <p:spPr>
          <a:xfrm>
            <a:off x="6858016" y="4286256"/>
            <a:ext cx="571504" cy="571504"/>
          </a:xfrm>
          <a:prstGeom prst="mathPlus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12 - Ορθογώνιο"/>
          <p:cNvSpPr/>
          <p:nvPr/>
        </p:nvSpPr>
        <p:spPr>
          <a:xfrm>
            <a:off x="7572396" y="3071810"/>
            <a:ext cx="1428760" cy="2786082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bg1"/>
                </a:solidFill>
              </a:rPr>
              <a:t>Π.Ε.Π. Αν. Μακ. &amp; Θράκης 2014-2020</a:t>
            </a:r>
          </a:p>
          <a:p>
            <a:pPr algn="ctr"/>
            <a:endParaRPr lang="el-GR" b="1" dirty="0" smtClean="0">
              <a:solidFill>
                <a:schemeClr val="bg1"/>
              </a:solidFill>
            </a:endParaRPr>
          </a:p>
          <a:p>
            <a:pPr algn="ctr"/>
            <a:r>
              <a:rPr lang="el-GR" b="1" dirty="0" smtClean="0">
                <a:solidFill>
                  <a:schemeClr val="bg1"/>
                </a:solidFill>
              </a:rPr>
              <a:t>Τομεακά </a:t>
            </a:r>
            <a:r>
              <a:rPr lang="el-GR" b="1" dirty="0" err="1" smtClean="0">
                <a:solidFill>
                  <a:schemeClr val="bg1"/>
                </a:solidFill>
              </a:rPr>
              <a:t>Προγρ</a:t>
            </a:r>
            <a:r>
              <a:rPr lang="el-GR" b="1" dirty="0" smtClean="0">
                <a:solidFill>
                  <a:schemeClr val="bg1"/>
                </a:solidFill>
              </a:rPr>
              <a:t>. ΕΣΠΑ 2014-2020</a:t>
            </a:r>
            <a:endParaRPr lang="el-GR" b="1" dirty="0">
              <a:solidFill>
                <a:schemeClr val="bg1"/>
              </a:solidFill>
            </a:endParaRPr>
          </a:p>
        </p:txBody>
      </p:sp>
      <p:sp>
        <p:nvSpPr>
          <p:cNvPr id="14" name="13 - Ορθογώνιο"/>
          <p:cNvSpPr/>
          <p:nvPr/>
        </p:nvSpPr>
        <p:spPr>
          <a:xfrm>
            <a:off x="785786" y="5286388"/>
            <a:ext cx="4143404" cy="10001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Η ύπαρξη ρεαλιστικού και επιστημονικά τεκμηριωμένου ΣΔΑΕΚ ενισχύει την </a:t>
            </a:r>
            <a:r>
              <a:rPr lang="el-GR" dirty="0" err="1" smtClean="0"/>
              <a:t>επιλεξιμότητα</a:t>
            </a:r>
            <a:r>
              <a:rPr lang="el-GR" dirty="0" smtClean="0"/>
              <a:t> ! !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414655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834" y="428604"/>
            <a:ext cx="1357322" cy="7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8604"/>
            <a:ext cx="857256" cy="7858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6"/>
          <p:cNvSpPr/>
          <p:nvPr/>
        </p:nvSpPr>
        <p:spPr>
          <a:xfrm>
            <a:off x="1071538" y="500042"/>
            <a:ext cx="731688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20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</a:t>
            </a:r>
            <a:r>
              <a:rPr lang="en-US" sz="2000" b="1" dirty="0" smtClean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el-GR" sz="2000" b="1" dirty="0" smtClean="0">
                <a:solidFill>
                  <a:srgbClr val="002060"/>
                </a:solidFill>
                <a:latin typeface="Calibri" pitchFamily="34" charset="0"/>
              </a:rPr>
              <a:t>ΣΔΑΕΚ)</a:t>
            </a:r>
            <a:endParaRPr lang="en-US" sz="20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400" b="1" dirty="0" smtClean="0">
                <a:solidFill>
                  <a:srgbClr val="002060"/>
                </a:solidFill>
                <a:latin typeface="Calibri" pitchFamily="34" charset="0"/>
              </a:rPr>
              <a:t>Ευχαριστούμε για την προσοχή σας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10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7"/>
          <p:cNvSpPr/>
          <p:nvPr/>
        </p:nvSpPr>
        <p:spPr>
          <a:xfrm>
            <a:off x="142844" y="2071678"/>
            <a:ext cx="8858312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400" b="1" u="sng" dirty="0" smtClean="0">
                <a:solidFill>
                  <a:srgbClr val="002060"/>
                </a:solidFill>
                <a:latin typeface="Calibri" pitchFamily="34" charset="0"/>
              </a:rPr>
              <a:t>Ερωτήσεις - Απορίες</a:t>
            </a:r>
          </a:p>
        </p:txBody>
      </p:sp>
      <p:sp>
        <p:nvSpPr>
          <p:cNvPr id="13" name="12 - TextBox"/>
          <p:cNvSpPr txBox="1"/>
          <p:nvPr/>
        </p:nvSpPr>
        <p:spPr>
          <a:xfrm>
            <a:off x="228598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medilab.pme.duth.gr</a:t>
            </a:r>
            <a:endParaRPr lang="el-GR" b="1" i="1" dirty="0"/>
          </a:p>
        </p:txBody>
      </p:sp>
      <p:pic>
        <p:nvPicPr>
          <p:cNvPr id="14" name="Picture 2" descr="http://medilab.pme.duth.gr/images/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6182" y="2928934"/>
            <a:ext cx="2326189" cy="11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medilab.pme.duth.gr/QR%20CoDe/QR%20CoDe/qrcod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1485" y="3107332"/>
            <a:ext cx="984697" cy="98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654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Extra slides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0533-A2CE-FE4F-BB58-48C3716AB46D}" type="slidenum">
              <a:rPr lang="en-US" smtClean="0"/>
              <a:pPr/>
              <a:t>17</a:t>
            </a:fld>
            <a:r>
              <a:rPr lang="el-GR" dirty="0" smtClean="0"/>
              <a:t>/14</a:t>
            </a:r>
          </a:p>
        </p:txBody>
      </p:sp>
    </p:spTree>
    <p:extLst>
      <p:ext uri="{BB962C8B-B14F-4D97-AF65-F5344CB8AC3E}">
        <p14:creationId xmlns:p14="http://schemas.microsoft.com/office/powerpoint/2010/main" xmlns="" val="372578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Extra slides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0533-A2CE-FE4F-BB58-48C3716AB46D}" type="slidenum">
              <a:rPr lang="en-US" smtClean="0"/>
              <a:pPr/>
              <a:t>18</a:t>
            </a:fld>
            <a:r>
              <a:rPr lang="el-GR" dirty="0" smtClean="0"/>
              <a:t>/10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949" y="73018"/>
            <a:ext cx="8183375" cy="6765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6905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Extra slides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0533-A2CE-FE4F-BB58-48C3716AB46D}" type="slidenum">
              <a:rPr lang="en-US" smtClean="0"/>
              <a:pPr/>
              <a:t>19</a:t>
            </a:fld>
            <a:r>
              <a:rPr lang="el-GR" dirty="0" smtClean="0"/>
              <a:t>/10</a:t>
            </a:r>
            <a:endParaRPr lang="en-US" dirty="0"/>
          </a:p>
        </p:txBody>
      </p:sp>
      <p:pic>
        <p:nvPicPr>
          <p:cNvPr id="10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214414" y="357166"/>
            <a:ext cx="6572296" cy="6286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6905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2420"/>
          </a:xfrm>
          <a:prstGeom prst="rect">
            <a:avLst/>
          </a:prstGeom>
          <a:solidFill>
            <a:srgbClr val="00206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rc_mi" descr="https://encrypted-tbn3.gstatic.com/images?q=tbn:ANd9GcTIfmi8H3ZoDcTue2aqw4JRaH25p62eQ8hdHCdJTBxOXsdLOQc7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6060" y="639110"/>
            <a:ext cx="902444" cy="59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476672"/>
            <a:ext cx="810895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22412" y="639110"/>
            <a:ext cx="7666012" cy="4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Σχεδίο </a:t>
            </a:r>
            <a:r>
              <a:rPr lang="el-GR" sz="1700" b="1" dirty="0">
                <a:solidFill>
                  <a:srgbClr val="002060"/>
                </a:solidFill>
                <a:latin typeface="Calibri" pitchFamily="34" charset="0"/>
              </a:rPr>
              <a:t>Δράσης </a:t>
            </a:r>
            <a:r>
              <a:rPr lang="el-GR" sz="1700" b="1" dirty="0" smtClean="0">
                <a:solidFill>
                  <a:srgbClr val="002060"/>
                </a:solidFill>
                <a:latin typeface="Calibri" pitchFamily="34" charset="0"/>
              </a:rPr>
              <a:t>Αειφορικής Ενέργειας και Κλίματος Δήμου Ορεστιάδας (ΣΔΑΕΚ)</a:t>
            </a:r>
            <a:endParaRPr lang="en-US" sz="1700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633" y="1255752"/>
            <a:ext cx="8805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Extra slides</a:t>
            </a:r>
            <a:endParaRPr lang="el-GR" sz="2400" b="1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1764" y="1844824"/>
            <a:ext cx="882047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0533-A2CE-FE4F-BB58-48C3716AB46D}" type="slidenum">
              <a:rPr lang="en-US" smtClean="0"/>
              <a:pPr/>
              <a:t>20</a:t>
            </a:fld>
            <a:r>
              <a:rPr lang="el-GR" dirty="0" smtClean="0"/>
              <a:t>/10</a:t>
            </a:r>
            <a:endParaRPr lang="en-US" dirty="0"/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xmlns="" val="1353979078"/>
              </p:ext>
            </p:extLst>
          </p:nvPr>
        </p:nvGraphicFramePr>
        <p:xfrm>
          <a:off x="512950" y="1988840"/>
          <a:ext cx="769311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71721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Mincho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6028</TotalTime>
  <Words>1379</Words>
  <Application>Microsoft Office PowerPoint</Application>
  <PresentationFormat>Προβολή στην οθόνη (4:3)</PresentationFormat>
  <Paragraphs>216</Paragraphs>
  <Slides>20</Slides>
  <Notes>5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20</vt:i4>
      </vt:variant>
    </vt:vector>
  </HeadingPairs>
  <TitlesOfParts>
    <vt:vector size="21" baseType="lpstr">
      <vt:lpstr>Office Theme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lympe</dc:creator>
  <cp:lastModifiedBy>Lympe</cp:lastModifiedBy>
  <cp:revision>109</cp:revision>
  <dcterms:created xsi:type="dcterms:W3CDTF">2016-12-01T09:58:03Z</dcterms:created>
  <dcterms:modified xsi:type="dcterms:W3CDTF">2017-01-22T16:56:15Z</dcterms:modified>
</cp:coreProperties>
</file>