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7"/>
  </p:notesMasterIdLst>
  <p:sldIdLst>
    <p:sldId id="273" r:id="rId2"/>
    <p:sldId id="291" r:id="rId3"/>
    <p:sldId id="274" r:id="rId4"/>
    <p:sldId id="287" r:id="rId5"/>
    <p:sldId id="279" r:id="rId6"/>
    <p:sldId id="286" r:id="rId7"/>
    <p:sldId id="285" r:id="rId8"/>
    <p:sldId id="294" r:id="rId9"/>
    <p:sldId id="258" r:id="rId10"/>
    <p:sldId id="260" r:id="rId11"/>
    <p:sldId id="276" r:id="rId12"/>
    <p:sldId id="281" r:id="rId13"/>
    <p:sldId id="277" r:id="rId14"/>
    <p:sldId id="282" r:id="rId15"/>
    <p:sldId id="259" r:id="rId16"/>
    <p:sldId id="261" r:id="rId17"/>
    <p:sldId id="275" r:id="rId18"/>
    <p:sldId id="293" r:id="rId19"/>
    <p:sldId id="295" r:id="rId20"/>
    <p:sldId id="296" r:id="rId21"/>
    <p:sldId id="297" r:id="rId22"/>
    <p:sldId id="298" r:id="rId23"/>
    <p:sldId id="299" r:id="rId24"/>
    <p:sldId id="289" r:id="rId25"/>
    <p:sldId id="290" r:id="rId2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974" autoAdjust="0"/>
    <p:restoredTop sz="50000" autoAdjust="0"/>
  </p:normalViewPr>
  <p:slideViewPr>
    <p:cSldViewPr>
      <p:cViewPr>
        <p:scale>
          <a:sx n="90" d="100"/>
          <a:sy n="90" d="100"/>
        </p:scale>
        <p:origin x="-912" y="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0E9ACE-CBCE-A14A-BC62-4A4C598BF9D0}" type="doc">
      <dgm:prSet loTypeId="urn:microsoft.com/office/officeart/2005/8/layout/v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CFB796-F8DD-2548-8A12-52FEE6B656EC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l-GR" sz="2000" b="1" dirty="0" smtClean="0">
              <a:solidFill>
                <a:schemeClr val="bg1"/>
              </a:solidFill>
            </a:rPr>
            <a:t>Υπογραφή του Συμφώνου των Δημάρχων</a:t>
          </a:r>
          <a:endParaRPr lang="en-US" sz="2000" b="1" dirty="0">
            <a:solidFill>
              <a:schemeClr val="bg1"/>
            </a:solidFill>
          </a:endParaRPr>
        </a:p>
      </dgm:t>
    </dgm:pt>
    <dgm:pt modelId="{B4E4B52F-90F3-AF45-A163-B1E5938DFA18}" type="parTrans" cxnId="{A8592147-9B4A-D440-8134-AE9689C43205}">
      <dgm:prSet/>
      <dgm:spPr/>
      <dgm:t>
        <a:bodyPr/>
        <a:lstStyle/>
        <a:p>
          <a:endParaRPr lang="en-US"/>
        </a:p>
      </dgm:t>
    </dgm:pt>
    <dgm:pt modelId="{B969344A-09E1-D742-AD8C-5E383E856687}" type="sibTrans" cxnId="{A8592147-9B4A-D440-8134-AE9689C43205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1D24E92-D4DF-7B44-B878-579E780F396D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l-GR" sz="2000" b="1" dirty="0" smtClean="0">
              <a:solidFill>
                <a:srgbClr val="FFFFFF"/>
              </a:solidFill>
            </a:rPr>
            <a:t>Ανάλυση Υφιστάμενης Ενεργειακής Κατάστασης και απογραφή των εκπομπών </a:t>
          </a:r>
          <a:r>
            <a:rPr lang="en-US" sz="2000" b="1" dirty="0" smtClean="0">
              <a:solidFill>
                <a:srgbClr val="FFFFFF"/>
              </a:solidFill>
            </a:rPr>
            <a:t>CO</a:t>
          </a:r>
          <a:r>
            <a:rPr lang="en-US" sz="1400" b="1" dirty="0" smtClean="0">
              <a:solidFill>
                <a:srgbClr val="FFFFFF"/>
              </a:solidFill>
            </a:rPr>
            <a:t>2</a:t>
          </a:r>
          <a:r>
            <a:rPr lang="en-US" sz="2000" b="1" dirty="0" smtClean="0">
              <a:solidFill>
                <a:srgbClr val="FFFFFF"/>
              </a:solidFill>
            </a:rPr>
            <a:t> </a:t>
          </a:r>
          <a:r>
            <a:rPr lang="el-GR" sz="2000" b="1" dirty="0" smtClean="0">
              <a:solidFill>
                <a:srgbClr val="FFFFFF"/>
              </a:solidFill>
            </a:rPr>
            <a:t>του Δήμου </a:t>
          </a:r>
          <a:endParaRPr lang="en-US" sz="2000" b="1" dirty="0">
            <a:solidFill>
              <a:srgbClr val="FFFFFF"/>
            </a:solidFill>
          </a:endParaRPr>
        </a:p>
      </dgm:t>
    </dgm:pt>
    <dgm:pt modelId="{F4B49216-824B-8845-A6E6-9E4C64B0F14E}" type="parTrans" cxnId="{1C51B2E8-FC3A-0947-8818-9A4F06E70FE7}">
      <dgm:prSet/>
      <dgm:spPr/>
      <dgm:t>
        <a:bodyPr/>
        <a:lstStyle/>
        <a:p>
          <a:endParaRPr lang="en-US"/>
        </a:p>
      </dgm:t>
    </dgm:pt>
    <dgm:pt modelId="{9DBA676D-3A94-8A4E-B532-F5618DF8EF91}" type="sibTrans" cxnId="{1C51B2E8-FC3A-0947-8818-9A4F06E70FE7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C7EBE916-C0B1-EE42-8234-D790977A5C99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l-GR" sz="2000" b="1" dirty="0" smtClean="0">
              <a:solidFill>
                <a:srgbClr val="FFFFFF"/>
              </a:solidFill>
            </a:rPr>
            <a:t>Εκπόνηση Σχεδίου Δράσης Αειφορικής Ενέργειας  και Κλίματος (ΣΔΑΕΚ) του Δήμου</a:t>
          </a:r>
          <a:endParaRPr lang="en-US" sz="2000" b="1" dirty="0">
            <a:solidFill>
              <a:srgbClr val="FFFFFF"/>
            </a:solidFill>
          </a:endParaRPr>
        </a:p>
      </dgm:t>
    </dgm:pt>
    <dgm:pt modelId="{27EEBF49-F5E1-474C-9429-33F2F82A0D9A}" type="parTrans" cxnId="{C278CE4C-669F-3E41-944E-5764F7C74208}">
      <dgm:prSet/>
      <dgm:spPr/>
      <dgm:t>
        <a:bodyPr/>
        <a:lstStyle/>
        <a:p>
          <a:endParaRPr lang="en-US"/>
        </a:p>
      </dgm:t>
    </dgm:pt>
    <dgm:pt modelId="{16FA56B5-A3B4-844F-8D58-1B23D11DBC68}" type="sibTrans" cxnId="{C278CE4C-669F-3E41-944E-5764F7C74208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1B838F0-2888-F449-8922-2CA0428B2C28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l-GR" sz="2000" b="1" dirty="0" smtClean="0">
              <a:solidFill>
                <a:srgbClr val="FFFFFF"/>
              </a:solidFill>
            </a:rPr>
            <a:t>Έλεγχος της πορείας εφαρμογής του ΣΔΑΕΚ</a:t>
          </a:r>
          <a:endParaRPr lang="en-US" sz="2000" b="1" dirty="0">
            <a:solidFill>
              <a:srgbClr val="FFFFFF"/>
            </a:solidFill>
          </a:endParaRPr>
        </a:p>
      </dgm:t>
    </dgm:pt>
    <dgm:pt modelId="{3F823049-6095-A74C-A2F5-9AE46DD56083}" type="parTrans" cxnId="{9CE4CF1D-5780-C043-B336-66B2DEEE5DEB}">
      <dgm:prSet/>
      <dgm:spPr/>
      <dgm:t>
        <a:bodyPr/>
        <a:lstStyle/>
        <a:p>
          <a:endParaRPr lang="en-US"/>
        </a:p>
      </dgm:t>
    </dgm:pt>
    <dgm:pt modelId="{769F9C61-8889-B841-BD1F-7E52005FA50E}" type="sibTrans" cxnId="{9CE4CF1D-5780-C043-B336-66B2DEEE5DEB}">
      <dgm:prSet/>
      <dgm:spPr/>
      <dgm:t>
        <a:bodyPr/>
        <a:lstStyle/>
        <a:p>
          <a:endParaRPr lang="en-US"/>
        </a:p>
      </dgm:t>
    </dgm:pt>
    <dgm:pt modelId="{92835E0A-ACE5-734B-AD1D-75ABE6BB53F5}" type="pres">
      <dgm:prSet presAssocID="{4A0E9ACE-CBCE-A14A-BC62-4A4C598BF9D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3A95A0-F760-9E40-9673-4AA0F2C19D1C}" type="pres">
      <dgm:prSet presAssocID="{4A0E9ACE-CBCE-A14A-BC62-4A4C598BF9D0}" presName="dummyMaxCanvas" presStyleCnt="0">
        <dgm:presLayoutVars/>
      </dgm:prSet>
      <dgm:spPr/>
    </dgm:pt>
    <dgm:pt modelId="{72941C75-7B7B-C54F-924F-D5A021C32966}" type="pres">
      <dgm:prSet presAssocID="{4A0E9ACE-CBCE-A14A-BC62-4A4C598BF9D0}" presName="FourNodes_1" presStyleLbl="node1" presStyleIdx="0" presStyleCnt="4" custScaleX="103398" custScaleY="86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CDAF72-02C9-3348-9813-0EFFF395C2F8}" type="pres">
      <dgm:prSet presAssocID="{4A0E9ACE-CBCE-A14A-BC62-4A4C598BF9D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ACC7B-0FFE-8045-9EDF-50F5F99EA781}" type="pres">
      <dgm:prSet presAssocID="{4A0E9ACE-CBCE-A14A-BC62-4A4C598BF9D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4BA33-4565-8D43-9B38-A3389002122D}" type="pres">
      <dgm:prSet presAssocID="{4A0E9ACE-CBCE-A14A-BC62-4A4C598BF9D0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55600-A762-7942-BB35-CDC87435041E}" type="pres">
      <dgm:prSet presAssocID="{4A0E9ACE-CBCE-A14A-BC62-4A4C598BF9D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E6907D-A6F6-C248-8FB7-FC3EF578D3CA}" type="pres">
      <dgm:prSet presAssocID="{4A0E9ACE-CBCE-A14A-BC62-4A4C598BF9D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9627C-0854-4E41-98C6-91563A4DC4DE}" type="pres">
      <dgm:prSet presAssocID="{4A0E9ACE-CBCE-A14A-BC62-4A4C598BF9D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D4429-9C38-3E4B-9B4C-61038C33A4FB}" type="pres">
      <dgm:prSet presAssocID="{4A0E9ACE-CBCE-A14A-BC62-4A4C598BF9D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029A0-A039-DE47-A76F-8A979AD5F499}" type="pres">
      <dgm:prSet presAssocID="{4A0E9ACE-CBCE-A14A-BC62-4A4C598BF9D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003BE9-CF68-D94F-A4A4-4695A1DBFE78}" type="pres">
      <dgm:prSet presAssocID="{4A0E9ACE-CBCE-A14A-BC62-4A4C598BF9D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5E9657-EBE8-B648-841F-9EF8400BF4B0}" type="pres">
      <dgm:prSet presAssocID="{4A0E9ACE-CBCE-A14A-BC62-4A4C598BF9D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D6AE22-B405-40CF-BF6B-A5B9E7CF63EA}" type="presOf" srcId="{C7EBE916-C0B1-EE42-8234-D790977A5C99}" destId="{FB1ACC7B-0FFE-8045-9EDF-50F5F99EA781}" srcOrd="0" destOrd="0" presId="urn:microsoft.com/office/officeart/2005/8/layout/vProcess5"/>
    <dgm:cxn modelId="{51CE5EFC-9C42-4C6F-BB42-C95C7A71EC16}" type="presOf" srcId="{01D24E92-D4DF-7B44-B878-579E780F396D}" destId="{B2CDAF72-02C9-3348-9813-0EFFF395C2F8}" srcOrd="0" destOrd="0" presId="urn:microsoft.com/office/officeart/2005/8/layout/vProcess5"/>
    <dgm:cxn modelId="{9CE4CF1D-5780-C043-B336-66B2DEEE5DEB}" srcId="{4A0E9ACE-CBCE-A14A-BC62-4A4C598BF9D0}" destId="{81B838F0-2888-F449-8922-2CA0428B2C28}" srcOrd="3" destOrd="0" parTransId="{3F823049-6095-A74C-A2F5-9AE46DD56083}" sibTransId="{769F9C61-8889-B841-BD1F-7E52005FA50E}"/>
    <dgm:cxn modelId="{2DB6D267-449E-4D63-8C1E-8947B45C0364}" type="presOf" srcId="{B969344A-09E1-D742-AD8C-5E383E856687}" destId="{F8155600-A762-7942-BB35-CDC87435041E}" srcOrd="0" destOrd="0" presId="urn:microsoft.com/office/officeart/2005/8/layout/vProcess5"/>
    <dgm:cxn modelId="{B284918E-05B1-471E-9A3A-0C72A7C364F4}" type="presOf" srcId="{81B838F0-2888-F449-8922-2CA0428B2C28}" destId="{EA5E9657-EBE8-B648-841F-9EF8400BF4B0}" srcOrd="1" destOrd="0" presId="urn:microsoft.com/office/officeart/2005/8/layout/vProcess5"/>
    <dgm:cxn modelId="{740A673D-B810-4A2D-8925-19E58505AC15}" type="presOf" srcId="{81B838F0-2888-F449-8922-2CA0428B2C28}" destId="{8104BA33-4565-8D43-9B38-A3389002122D}" srcOrd="0" destOrd="0" presId="urn:microsoft.com/office/officeart/2005/8/layout/vProcess5"/>
    <dgm:cxn modelId="{CD68F9F4-B255-44B7-9724-05E548ABF910}" type="presOf" srcId="{45CFB796-F8DD-2548-8A12-52FEE6B656EC}" destId="{72941C75-7B7B-C54F-924F-D5A021C32966}" srcOrd="0" destOrd="0" presId="urn:microsoft.com/office/officeart/2005/8/layout/vProcess5"/>
    <dgm:cxn modelId="{A64F9022-ECC4-48FC-954F-5271D20F225A}" type="presOf" srcId="{4A0E9ACE-CBCE-A14A-BC62-4A4C598BF9D0}" destId="{92835E0A-ACE5-734B-AD1D-75ABE6BB53F5}" srcOrd="0" destOrd="0" presId="urn:microsoft.com/office/officeart/2005/8/layout/vProcess5"/>
    <dgm:cxn modelId="{A8592147-9B4A-D440-8134-AE9689C43205}" srcId="{4A0E9ACE-CBCE-A14A-BC62-4A4C598BF9D0}" destId="{45CFB796-F8DD-2548-8A12-52FEE6B656EC}" srcOrd="0" destOrd="0" parTransId="{B4E4B52F-90F3-AF45-A163-B1E5938DFA18}" sibTransId="{B969344A-09E1-D742-AD8C-5E383E856687}"/>
    <dgm:cxn modelId="{C278CE4C-669F-3E41-944E-5764F7C74208}" srcId="{4A0E9ACE-CBCE-A14A-BC62-4A4C598BF9D0}" destId="{C7EBE916-C0B1-EE42-8234-D790977A5C99}" srcOrd="2" destOrd="0" parTransId="{27EEBF49-F5E1-474C-9429-33F2F82A0D9A}" sibTransId="{16FA56B5-A3B4-844F-8D58-1B23D11DBC68}"/>
    <dgm:cxn modelId="{97A33EF2-3213-4A31-9307-88AF683CA417}" type="presOf" srcId="{C7EBE916-C0B1-EE42-8234-D790977A5C99}" destId="{0A003BE9-CF68-D94F-A4A4-4695A1DBFE78}" srcOrd="1" destOrd="0" presId="urn:microsoft.com/office/officeart/2005/8/layout/vProcess5"/>
    <dgm:cxn modelId="{C37E33EA-95A6-44BB-88EE-B9949401C813}" type="presOf" srcId="{45CFB796-F8DD-2548-8A12-52FEE6B656EC}" destId="{7FED4429-9C38-3E4B-9B4C-61038C33A4FB}" srcOrd="1" destOrd="0" presId="urn:microsoft.com/office/officeart/2005/8/layout/vProcess5"/>
    <dgm:cxn modelId="{1C51B2E8-FC3A-0947-8818-9A4F06E70FE7}" srcId="{4A0E9ACE-CBCE-A14A-BC62-4A4C598BF9D0}" destId="{01D24E92-D4DF-7B44-B878-579E780F396D}" srcOrd="1" destOrd="0" parTransId="{F4B49216-824B-8845-A6E6-9E4C64B0F14E}" sibTransId="{9DBA676D-3A94-8A4E-B532-F5618DF8EF91}"/>
    <dgm:cxn modelId="{867C05E6-BDF3-460D-ABC5-8CC87656CA04}" type="presOf" srcId="{01D24E92-D4DF-7B44-B878-579E780F396D}" destId="{4D3029A0-A039-DE47-A76F-8A979AD5F499}" srcOrd="1" destOrd="0" presId="urn:microsoft.com/office/officeart/2005/8/layout/vProcess5"/>
    <dgm:cxn modelId="{AE9D9044-70B8-4F41-AF69-53C0667D2EC0}" type="presOf" srcId="{9DBA676D-3A94-8A4E-B532-F5618DF8EF91}" destId="{B1E6907D-A6F6-C248-8FB7-FC3EF578D3CA}" srcOrd="0" destOrd="0" presId="urn:microsoft.com/office/officeart/2005/8/layout/vProcess5"/>
    <dgm:cxn modelId="{367C00DC-23A5-4D28-BADC-A188DD087543}" type="presOf" srcId="{16FA56B5-A3B4-844F-8D58-1B23D11DBC68}" destId="{9DF9627C-0854-4E41-98C6-91563A4DC4DE}" srcOrd="0" destOrd="0" presId="urn:microsoft.com/office/officeart/2005/8/layout/vProcess5"/>
    <dgm:cxn modelId="{80DFC9F9-40AC-43A3-9BFB-89C931810EA8}" type="presParOf" srcId="{92835E0A-ACE5-734B-AD1D-75ABE6BB53F5}" destId="{823A95A0-F760-9E40-9673-4AA0F2C19D1C}" srcOrd="0" destOrd="0" presId="urn:microsoft.com/office/officeart/2005/8/layout/vProcess5"/>
    <dgm:cxn modelId="{C9037569-9DD6-4453-BC35-04E054D158B2}" type="presParOf" srcId="{92835E0A-ACE5-734B-AD1D-75ABE6BB53F5}" destId="{72941C75-7B7B-C54F-924F-D5A021C32966}" srcOrd="1" destOrd="0" presId="urn:microsoft.com/office/officeart/2005/8/layout/vProcess5"/>
    <dgm:cxn modelId="{8E12287D-664B-4035-B135-ABDE3B777939}" type="presParOf" srcId="{92835E0A-ACE5-734B-AD1D-75ABE6BB53F5}" destId="{B2CDAF72-02C9-3348-9813-0EFFF395C2F8}" srcOrd="2" destOrd="0" presId="urn:microsoft.com/office/officeart/2005/8/layout/vProcess5"/>
    <dgm:cxn modelId="{E28C3723-947F-4A95-AC12-D9B589332E6A}" type="presParOf" srcId="{92835E0A-ACE5-734B-AD1D-75ABE6BB53F5}" destId="{FB1ACC7B-0FFE-8045-9EDF-50F5F99EA781}" srcOrd="3" destOrd="0" presId="urn:microsoft.com/office/officeart/2005/8/layout/vProcess5"/>
    <dgm:cxn modelId="{2F06D305-99D2-45E8-B3A9-D2494FEAE52E}" type="presParOf" srcId="{92835E0A-ACE5-734B-AD1D-75ABE6BB53F5}" destId="{8104BA33-4565-8D43-9B38-A3389002122D}" srcOrd="4" destOrd="0" presId="urn:microsoft.com/office/officeart/2005/8/layout/vProcess5"/>
    <dgm:cxn modelId="{7B77B4A8-B7D2-4C2C-B77D-DAFCC1C7526E}" type="presParOf" srcId="{92835E0A-ACE5-734B-AD1D-75ABE6BB53F5}" destId="{F8155600-A762-7942-BB35-CDC87435041E}" srcOrd="5" destOrd="0" presId="urn:microsoft.com/office/officeart/2005/8/layout/vProcess5"/>
    <dgm:cxn modelId="{A896B4F5-D0F0-4D6C-99C1-3D13487921A1}" type="presParOf" srcId="{92835E0A-ACE5-734B-AD1D-75ABE6BB53F5}" destId="{B1E6907D-A6F6-C248-8FB7-FC3EF578D3CA}" srcOrd="6" destOrd="0" presId="urn:microsoft.com/office/officeart/2005/8/layout/vProcess5"/>
    <dgm:cxn modelId="{78567FF9-75AC-46C1-AF4A-2A28F9CB5944}" type="presParOf" srcId="{92835E0A-ACE5-734B-AD1D-75ABE6BB53F5}" destId="{9DF9627C-0854-4E41-98C6-91563A4DC4DE}" srcOrd="7" destOrd="0" presId="urn:microsoft.com/office/officeart/2005/8/layout/vProcess5"/>
    <dgm:cxn modelId="{8764D629-8BE6-447A-A7CD-E477BF8AC0D7}" type="presParOf" srcId="{92835E0A-ACE5-734B-AD1D-75ABE6BB53F5}" destId="{7FED4429-9C38-3E4B-9B4C-61038C33A4FB}" srcOrd="8" destOrd="0" presId="urn:microsoft.com/office/officeart/2005/8/layout/vProcess5"/>
    <dgm:cxn modelId="{D00A1A18-1A70-4334-989C-CBD6907931A6}" type="presParOf" srcId="{92835E0A-ACE5-734B-AD1D-75ABE6BB53F5}" destId="{4D3029A0-A039-DE47-A76F-8A979AD5F499}" srcOrd="9" destOrd="0" presId="urn:microsoft.com/office/officeart/2005/8/layout/vProcess5"/>
    <dgm:cxn modelId="{B35887AE-7894-47BB-A24E-906AE0242333}" type="presParOf" srcId="{92835E0A-ACE5-734B-AD1D-75ABE6BB53F5}" destId="{0A003BE9-CF68-D94F-A4A4-4695A1DBFE78}" srcOrd="10" destOrd="0" presId="urn:microsoft.com/office/officeart/2005/8/layout/vProcess5"/>
    <dgm:cxn modelId="{FED0BB5E-4B1A-4F08-A02D-2DE4DF7847D9}" type="presParOf" srcId="{92835E0A-ACE5-734B-AD1D-75ABE6BB53F5}" destId="{EA5E9657-EBE8-B648-841F-9EF8400BF4B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0E9ACE-CBCE-A14A-BC62-4A4C598BF9D0}" type="doc">
      <dgm:prSet loTypeId="urn:microsoft.com/office/officeart/2005/8/layout/v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CFB796-F8DD-2548-8A12-52FEE6B656EC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l-GR" sz="2000" b="1" dirty="0" smtClean="0">
              <a:solidFill>
                <a:schemeClr val="bg1"/>
              </a:solidFill>
            </a:rPr>
            <a:t>Υπογραφή του Συμφώνου των Δημάρχων</a:t>
          </a:r>
          <a:endParaRPr lang="en-US" sz="2000" b="1" dirty="0">
            <a:solidFill>
              <a:schemeClr val="bg1"/>
            </a:solidFill>
          </a:endParaRPr>
        </a:p>
      </dgm:t>
    </dgm:pt>
    <dgm:pt modelId="{B4E4B52F-90F3-AF45-A163-B1E5938DFA18}" type="parTrans" cxnId="{A8592147-9B4A-D440-8134-AE9689C43205}">
      <dgm:prSet/>
      <dgm:spPr/>
      <dgm:t>
        <a:bodyPr/>
        <a:lstStyle/>
        <a:p>
          <a:endParaRPr lang="en-US"/>
        </a:p>
      </dgm:t>
    </dgm:pt>
    <dgm:pt modelId="{B969344A-09E1-D742-AD8C-5E383E856687}" type="sibTrans" cxnId="{A8592147-9B4A-D440-8134-AE9689C43205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1D24E92-D4DF-7B44-B878-579E780F396D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l-GR" sz="2000" b="1" dirty="0" smtClean="0">
              <a:solidFill>
                <a:srgbClr val="FFFFFF"/>
              </a:solidFill>
            </a:rPr>
            <a:t>Ανάλυση Υφιστάμενης Ενεργειακής Κατάστασης και απογραφή των εκπομπών </a:t>
          </a:r>
          <a:r>
            <a:rPr lang="en-US" sz="2000" b="1" dirty="0" smtClean="0">
              <a:solidFill>
                <a:srgbClr val="FFFFFF"/>
              </a:solidFill>
            </a:rPr>
            <a:t>CO</a:t>
          </a:r>
          <a:r>
            <a:rPr lang="en-US" sz="1400" b="1" dirty="0" smtClean="0">
              <a:solidFill>
                <a:srgbClr val="FFFFFF"/>
              </a:solidFill>
            </a:rPr>
            <a:t>2</a:t>
          </a:r>
          <a:r>
            <a:rPr lang="en-US" sz="2000" b="1" dirty="0" smtClean="0">
              <a:solidFill>
                <a:srgbClr val="FFFFFF"/>
              </a:solidFill>
            </a:rPr>
            <a:t> </a:t>
          </a:r>
          <a:r>
            <a:rPr lang="el-GR" sz="2000" b="1" dirty="0" smtClean="0">
              <a:solidFill>
                <a:srgbClr val="FFFFFF"/>
              </a:solidFill>
            </a:rPr>
            <a:t>του Δήμου </a:t>
          </a:r>
          <a:endParaRPr lang="en-US" sz="2000" b="1" dirty="0">
            <a:solidFill>
              <a:srgbClr val="FFFFFF"/>
            </a:solidFill>
          </a:endParaRPr>
        </a:p>
      </dgm:t>
    </dgm:pt>
    <dgm:pt modelId="{F4B49216-824B-8845-A6E6-9E4C64B0F14E}" type="parTrans" cxnId="{1C51B2E8-FC3A-0947-8818-9A4F06E70FE7}">
      <dgm:prSet/>
      <dgm:spPr/>
      <dgm:t>
        <a:bodyPr/>
        <a:lstStyle/>
        <a:p>
          <a:endParaRPr lang="en-US"/>
        </a:p>
      </dgm:t>
    </dgm:pt>
    <dgm:pt modelId="{9DBA676D-3A94-8A4E-B532-F5618DF8EF91}" type="sibTrans" cxnId="{1C51B2E8-FC3A-0947-8818-9A4F06E70FE7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C7EBE916-C0B1-EE42-8234-D790977A5C99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l-GR" sz="2000" b="1" dirty="0" smtClean="0">
              <a:solidFill>
                <a:srgbClr val="FFFFFF"/>
              </a:solidFill>
            </a:rPr>
            <a:t>Εκπόνηση Σχεδίου Δράσης Αειφορικής Ενέργειας  και Κλίματος(ΣΔΑΕΚ) του Δήμου</a:t>
          </a:r>
          <a:endParaRPr lang="en-US" sz="2000" b="1" dirty="0">
            <a:solidFill>
              <a:srgbClr val="FFFFFF"/>
            </a:solidFill>
          </a:endParaRPr>
        </a:p>
      </dgm:t>
    </dgm:pt>
    <dgm:pt modelId="{27EEBF49-F5E1-474C-9429-33F2F82A0D9A}" type="parTrans" cxnId="{C278CE4C-669F-3E41-944E-5764F7C74208}">
      <dgm:prSet/>
      <dgm:spPr/>
      <dgm:t>
        <a:bodyPr/>
        <a:lstStyle/>
        <a:p>
          <a:endParaRPr lang="en-US"/>
        </a:p>
      </dgm:t>
    </dgm:pt>
    <dgm:pt modelId="{16FA56B5-A3B4-844F-8D58-1B23D11DBC68}" type="sibTrans" cxnId="{C278CE4C-669F-3E41-944E-5764F7C74208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1B838F0-2888-F449-8922-2CA0428B2C28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l-GR" sz="2000" b="1" dirty="0" smtClean="0">
              <a:solidFill>
                <a:srgbClr val="FFFFFF"/>
              </a:solidFill>
            </a:rPr>
            <a:t>Έλεγχος της πορείας εφαρμογής του ΣΔΑΕΚ</a:t>
          </a:r>
          <a:endParaRPr lang="en-US" sz="2000" b="1" dirty="0">
            <a:solidFill>
              <a:srgbClr val="FFFFFF"/>
            </a:solidFill>
          </a:endParaRPr>
        </a:p>
      </dgm:t>
    </dgm:pt>
    <dgm:pt modelId="{3F823049-6095-A74C-A2F5-9AE46DD56083}" type="parTrans" cxnId="{9CE4CF1D-5780-C043-B336-66B2DEEE5DEB}">
      <dgm:prSet/>
      <dgm:spPr/>
      <dgm:t>
        <a:bodyPr/>
        <a:lstStyle/>
        <a:p>
          <a:endParaRPr lang="en-US"/>
        </a:p>
      </dgm:t>
    </dgm:pt>
    <dgm:pt modelId="{769F9C61-8889-B841-BD1F-7E52005FA50E}" type="sibTrans" cxnId="{9CE4CF1D-5780-C043-B336-66B2DEEE5DEB}">
      <dgm:prSet/>
      <dgm:spPr/>
      <dgm:t>
        <a:bodyPr/>
        <a:lstStyle/>
        <a:p>
          <a:endParaRPr lang="en-US"/>
        </a:p>
      </dgm:t>
    </dgm:pt>
    <dgm:pt modelId="{92835E0A-ACE5-734B-AD1D-75ABE6BB53F5}" type="pres">
      <dgm:prSet presAssocID="{4A0E9ACE-CBCE-A14A-BC62-4A4C598BF9D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3A95A0-F760-9E40-9673-4AA0F2C19D1C}" type="pres">
      <dgm:prSet presAssocID="{4A0E9ACE-CBCE-A14A-BC62-4A4C598BF9D0}" presName="dummyMaxCanvas" presStyleCnt="0">
        <dgm:presLayoutVars/>
      </dgm:prSet>
      <dgm:spPr/>
    </dgm:pt>
    <dgm:pt modelId="{72941C75-7B7B-C54F-924F-D5A021C32966}" type="pres">
      <dgm:prSet presAssocID="{4A0E9ACE-CBCE-A14A-BC62-4A4C598BF9D0}" presName="FourNodes_1" presStyleLbl="node1" presStyleIdx="0" presStyleCnt="4" custScaleX="103398" custScaleY="86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CDAF72-02C9-3348-9813-0EFFF395C2F8}" type="pres">
      <dgm:prSet presAssocID="{4A0E9ACE-CBCE-A14A-BC62-4A4C598BF9D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ACC7B-0FFE-8045-9EDF-50F5F99EA781}" type="pres">
      <dgm:prSet presAssocID="{4A0E9ACE-CBCE-A14A-BC62-4A4C598BF9D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4BA33-4565-8D43-9B38-A3389002122D}" type="pres">
      <dgm:prSet presAssocID="{4A0E9ACE-CBCE-A14A-BC62-4A4C598BF9D0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55600-A762-7942-BB35-CDC87435041E}" type="pres">
      <dgm:prSet presAssocID="{4A0E9ACE-CBCE-A14A-BC62-4A4C598BF9D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E6907D-A6F6-C248-8FB7-FC3EF578D3CA}" type="pres">
      <dgm:prSet presAssocID="{4A0E9ACE-CBCE-A14A-BC62-4A4C598BF9D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9627C-0854-4E41-98C6-91563A4DC4DE}" type="pres">
      <dgm:prSet presAssocID="{4A0E9ACE-CBCE-A14A-BC62-4A4C598BF9D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D4429-9C38-3E4B-9B4C-61038C33A4FB}" type="pres">
      <dgm:prSet presAssocID="{4A0E9ACE-CBCE-A14A-BC62-4A4C598BF9D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029A0-A039-DE47-A76F-8A979AD5F499}" type="pres">
      <dgm:prSet presAssocID="{4A0E9ACE-CBCE-A14A-BC62-4A4C598BF9D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003BE9-CF68-D94F-A4A4-4695A1DBFE78}" type="pres">
      <dgm:prSet presAssocID="{4A0E9ACE-CBCE-A14A-BC62-4A4C598BF9D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5E9657-EBE8-B648-841F-9EF8400BF4B0}" type="pres">
      <dgm:prSet presAssocID="{4A0E9ACE-CBCE-A14A-BC62-4A4C598BF9D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E4CF1D-5780-C043-B336-66B2DEEE5DEB}" srcId="{4A0E9ACE-CBCE-A14A-BC62-4A4C598BF9D0}" destId="{81B838F0-2888-F449-8922-2CA0428B2C28}" srcOrd="3" destOrd="0" parTransId="{3F823049-6095-A74C-A2F5-9AE46DD56083}" sibTransId="{769F9C61-8889-B841-BD1F-7E52005FA50E}"/>
    <dgm:cxn modelId="{53884600-89B8-4012-8B10-279C5E2D3A75}" type="presOf" srcId="{9DBA676D-3A94-8A4E-B532-F5618DF8EF91}" destId="{B1E6907D-A6F6-C248-8FB7-FC3EF578D3CA}" srcOrd="0" destOrd="0" presId="urn:microsoft.com/office/officeart/2005/8/layout/vProcess5"/>
    <dgm:cxn modelId="{B3B3B878-99CE-4F1E-803F-88DD87BE9C47}" type="presOf" srcId="{C7EBE916-C0B1-EE42-8234-D790977A5C99}" destId="{FB1ACC7B-0FFE-8045-9EDF-50F5F99EA781}" srcOrd="0" destOrd="0" presId="urn:microsoft.com/office/officeart/2005/8/layout/vProcess5"/>
    <dgm:cxn modelId="{985C0FA3-A09C-4E16-B40E-1A9ADAAC68E8}" type="presOf" srcId="{01D24E92-D4DF-7B44-B878-579E780F396D}" destId="{4D3029A0-A039-DE47-A76F-8A979AD5F499}" srcOrd="1" destOrd="0" presId="urn:microsoft.com/office/officeart/2005/8/layout/vProcess5"/>
    <dgm:cxn modelId="{CB479707-579D-4401-8EE0-1BD77F8455AA}" type="presOf" srcId="{C7EBE916-C0B1-EE42-8234-D790977A5C99}" destId="{0A003BE9-CF68-D94F-A4A4-4695A1DBFE78}" srcOrd="1" destOrd="0" presId="urn:microsoft.com/office/officeart/2005/8/layout/vProcess5"/>
    <dgm:cxn modelId="{A8592147-9B4A-D440-8134-AE9689C43205}" srcId="{4A0E9ACE-CBCE-A14A-BC62-4A4C598BF9D0}" destId="{45CFB796-F8DD-2548-8A12-52FEE6B656EC}" srcOrd="0" destOrd="0" parTransId="{B4E4B52F-90F3-AF45-A163-B1E5938DFA18}" sibTransId="{B969344A-09E1-D742-AD8C-5E383E856687}"/>
    <dgm:cxn modelId="{CCDE70F7-754A-4991-BA2F-6AC8FB3F6AD3}" type="presOf" srcId="{16FA56B5-A3B4-844F-8D58-1B23D11DBC68}" destId="{9DF9627C-0854-4E41-98C6-91563A4DC4DE}" srcOrd="0" destOrd="0" presId="urn:microsoft.com/office/officeart/2005/8/layout/vProcess5"/>
    <dgm:cxn modelId="{C85B79A1-A7FF-4394-A069-E4F3B30D9F55}" type="presOf" srcId="{4A0E9ACE-CBCE-A14A-BC62-4A4C598BF9D0}" destId="{92835E0A-ACE5-734B-AD1D-75ABE6BB53F5}" srcOrd="0" destOrd="0" presId="urn:microsoft.com/office/officeart/2005/8/layout/vProcess5"/>
    <dgm:cxn modelId="{EAC7A8ED-4926-43CC-A8F5-B659CA304E24}" type="presOf" srcId="{45CFB796-F8DD-2548-8A12-52FEE6B656EC}" destId="{72941C75-7B7B-C54F-924F-D5A021C32966}" srcOrd="0" destOrd="0" presId="urn:microsoft.com/office/officeart/2005/8/layout/vProcess5"/>
    <dgm:cxn modelId="{4F957C00-52A3-4758-9651-9D1D44A57F02}" type="presOf" srcId="{B969344A-09E1-D742-AD8C-5E383E856687}" destId="{F8155600-A762-7942-BB35-CDC87435041E}" srcOrd="0" destOrd="0" presId="urn:microsoft.com/office/officeart/2005/8/layout/vProcess5"/>
    <dgm:cxn modelId="{C278CE4C-669F-3E41-944E-5764F7C74208}" srcId="{4A0E9ACE-CBCE-A14A-BC62-4A4C598BF9D0}" destId="{C7EBE916-C0B1-EE42-8234-D790977A5C99}" srcOrd="2" destOrd="0" parTransId="{27EEBF49-F5E1-474C-9429-33F2F82A0D9A}" sibTransId="{16FA56B5-A3B4-844F-8D58-1B23D11DBC68}"/>
    <dgm:cxn modelId="{35AF6539-BE96-4EE7-91BE-DB771852C7E4}" type="presOf" srcId="{81B838F0-2888-F449-8922-2CA0428B2C28}" destId="{EA5E9657-EBE8-B648-841F-9EF8400BF4B0}" srcOrd="1" destOrd="0" presId="urn:microsoft.com/office/officeart/2005/8/layout/vProcess5"/>
    <dgm:cxn modelId="{1C51B2E8-FC3A-0947-8818-9A4F06E70FE7}" srcId="{4A0E9ACE-CBCE-A14A-BC62-4A4C598BF9D0}" destId="{01D24E92-D4DF-7B44-B878-579E780F396D}" srcOrd="1" destOrd="0" parTransId="{F4B49216-824B-8845-A6E6-9E4C64B0F14E}" sibTransId="{9DBA676D-3A94-8A4E-B532-F5618DF8EF91}"/>
    <dgm:cxn modelId="{81547365-9A8E-4881-B39B-4ACC37F16FE1}" type="presOf" srcId="{01D24E92-D4DF-7B44-B878-579E780F396D}" destId="{B2CDAF72-02C9-3348-9813-0EFFF395C2F8}" srcOrd="0" destOrd="0" presId="urn:microsoft.com/office/officeart/2005/8/layout/vProcess5"/>
    <dgm:cxn modelId="{CF51FC01-F93C-465C-B552-1C21F52505D4}" type="presOf" srcId="{45CFB796-F8DD-2548-8A12-52FEE6B656EC}" destId="{7FED4429-9C38-3E4B-9B4C-61038C33A4FB}" srcOrd="1" destOrd="0" presId="urn:microsoft.com/office/officeart/2005/8/layout/vProcess5"/>
    <dgm:cxn modelId="{CA9CED4C-B7C7-4399-B47F-4336B3D5AD7A}" type="presOf" srcId="{81B838F0-2888-F449-8922-2CA0428B2C28}" destId="{8104BA33-4565-8D43-9B38-A3389002122D}" srcOrd="0" destOrd="0" presId="urn:microsoft.com/office/officeart/2005/8/layout/vProcess5"/>
    <dgm:cxn modelId="{F71B58C5-8ECC-4283-A780-3782CF41B555}" type="presParOf" srcId="{92835E0A-ACE5-734B-AD1D-75ABE6BB53F5}" destId="{823A95A0-F760-9E40-9673-4AA0F2C19D1C}" srcOrd="0" destOrd="0" presId="urn:microsoft.com/office/officeart/2005/8/layout/vProcess5"/>
    <dgm:cxn modelId="{E799A14A-19FD-4959-ADC2-5E052D21B290}" type="presParOf" srcId="{92835E0A-ACE5-734B-AD1D-75ABE6BB53F5}" destId="{72941C75-7B7B-C54F-924F-D5A021C32966}" srcOrd="1" destOrd="0" presId="urn:microsoft.com/office/officeart/2005/8/layout/vProcess5"/>
    <dgm:cxn modelId="{B21CB444-DD7F-4E64-97B3-2E5EDC0C2E63}" type="presParOf" srcId="{92835E0A-ACE5-734B-AD1D-75ABE6BB53F5}" destId="{B2CDAF72-02C9-3348-9813-0EFFF395C2F8}" srcOrd="2" destOrd="0" presId="urn:microsoft.com/office/officeart/2005/8/layout/vProcess5"/>
    <dgm:cxn modelId="{B33386B7-248F-4E9F-B85E-92ADD572C3FC}" type="presParOf" srcId="{92835E0A-ACE5-734B-AD1D-75ABE6BB53F5}" destId="{FB1ACC7B-0FFE-8045-9EDF-50F5F99EA781}" srcOrd="3" destOrd="0" presId="urn:microsoft.com/office/officeart/2005/8/layout/vProcess5"/>
    <dgm:cxn modelId="{918F8A55-B050-4A2C-A025-BC8368C58D71}" type="presParOf" srcId="{92835E0A-ACE5-734B-AD1D-75ABE6BB53F5}" destId="{8104BA33-4565-8D43-9B38-A3389002122D}" srcOrd="4" destOrd="0" presId="urn:microsoft.com/office/officeart/2005/8/layout/vProcess5"/>
    <dgm:cxn modelId="{F5884F3B-4303-4A70-985C-BC07E34C5BB2}" type="presParOf" srcId="{92835E0A-ACE5-734B-AD1D-75ABE6BB53F5}" destId="{F8155600-A762-7942-BB35-CDC87435041E}" srcOrd="5" destOrd="0" presId="urn:microsoft.com/office/officeart/2005/8/layout/vProcess5"/>
    <dgm:cxn modelId="{37A643BE-86CF-444A-8113-B8B4483363F9}" type="presParOf" srcId="{92835E0A-ACE5-734B-AD1D-75ABE6BB53F5}" destId="{B1E6907D-A6F6-C248-8FB7-FC3EF578D3CA}" srcOrd="6" destOrd="0" presId="urn:microsoft.com/office/officeart/2005/8/layout/vProcess5"/>
    <dgm:cxn modelId="{0C626687-EA8C-4A1B-B11A-B0DB4995263F}" type="presParOf" srcId="{92835E0A-ACE5-734B-AD1D-75ABE6BB53F5}" destId="{9DF9627C-0854-4E41-98C6-91563A4DC4DE}" srcOrd="7" destOrd="0" presId="urn:microsoft.com/office/officeart/2005/8/layout/vProcess5"/>
    <dgm:cxn modelId="{419387A2-FD50-494E-BFEC-95BFCBB09E00}" type="presParOf" srcId="{92835E0A-ACE5-734B-AD1D-75ABE6BB53F5}" destId="{7FED4429-9C38-3E4B-9B4C-61038C33A4FB}" srcOrd="8" destOrd="0" presId="urn:microsoft.com/office/officeart/2005/8/layout/vProcess5"/>
    <dgm:cxn modelId="{ABF99432-8E28-4B7F-946A-E587D08D0C6E}" type="presParOf" srcId="{92835E0A-ACE5-734B-AD1D-75ABE6BB53F5}" destId="{4D3029A0-A039-DE47-A76F-8A979AD5F499}" srcOrd="9" destOrd="0" presId="urn:microsoft.com/office/officeart/2005/8/layout/vProcess5"/>
    <dgm:cxn modelId="{524AD938-3A8C-4B34-9457-F2BA3D56CAA6}" type="presParOf" srcId="{92835E0A-ACE5-734B-AD1D-75ABE6BB53F5}" destId="{0A003BE9-CF68-D94F-A4A4-4695A1DBFE78}" srcOrd="10" destOrd="0" presId="urn:microsoft.com/office/officeart/2005/8/layout/vProcess5"/>
    <dgm:cxn modelId="{04D45AD9-035B-43C2-9F05-13EB2156D0CF}" type="presParOf" srcId="{92835E0A-ACE5-734B-AD1D-75ABE6BB53F5}" destId="{EA5E9657-EBE8-B648-841F-9EF8400BF4B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41C75-7B7B-C54F-924F-D5A021C32966}">
      <dsp:nvSpPr>
        <dsp:cNvPr id="0" name=""/>
        <dsp:cNvSpPr/>
      </dsp:nvSpPr>
      <dsp:spPr>
        <a:xfrm>
          <a:off x="-48486" y="64248"/>
          <a:ext cx="5901537" cy="85457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chemeClr val="bg1"/>
              </a:solidFill>
            </a:rPr>
            <a:t>Υπογραφή του Συμφώνου των Δημάρχων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-23456" y="89278"/>
        <a:ext cx="4728276" cy="804510"/>
      </dsp:txXfrm>
    </dsp:sp>
    <dsp:sp modelId="{B2CDAF72-02C9-3348-9813-0EFFF395C2F8}">
      <dsp:nvSpPr>
        <dsp:cNvPr id="0" name=""/>
        <dsp:cNvSpPr/>
      </dsp:nvSpPr>
      <dsp:spPr>
        <a:xfrm>
          <a:off x="526496" y="1161806"/>
          <a:ext cx="5707593" cy="98306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rgbClr val="FFFFFF"/>
              </a:solidFill>
            </a:rPr>
            <a:t>Ανάλυση Υφιστάμενης Ενεργειακής Κατάστασης και απογραφή των εκπομπών </a:t>
          </a:r>
          <a:r>
            <a:rPr lang="en-US" sz="2000" b="1" kern="1200" dirty="0" smtClean="0">
              <a:solidFill>
                <a:srgbClr val="FFFFFF"/>
              </a:solidFill>
            </a:rPr>
            <a:t>CO</a:t>
          </a:r>
          <a:r>
            <a:rPr lang="en-US" sz="1400" b="1" kern="1200" dirty="0" smtClean="0">
              <a:solidFill>
                <a:srgbClr val="FFFFFF"/>
              </a:solidFill>
            </a:rPr>
            <a:t>2</a:t>
          </a:r>
          <a:r>
            <a:rPr lang="en-US" sz="2000" b="1" kern="1200" dirty="0" smtClean="0">
              <a:solidFill>
                <a:srgbClr val="FFFFFF"/>
              </a:solidFill>
            </a:rPr>
            <a:t> </a:t>
          </a:r>
          <a:r>
            <a:rPr lang="el-GR" sz="2000" b="1" kern="1200" dirty="0" smtClean="0">
              <a:solidFill>
                <a:srgbClr val="FFFFFF"/>
              </a:solidFill>
            </a:rPr>
            <a:t>του Δήμου 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555289" y="1190599"/>
        <a:ext cx="4533003" cy="925480"/>
      </dsp:txXfrm>
    </dsp:sp>
    <dsp:sp modelId="{FB1ACC7B-0FFE-8045-9EDF-50F5F99EA781}">
      <dsp:nvSpPr>
        <dsp:cNvPr id="0" name=""/>
        <dsp:cNvSpPr/>
      </dsp:nvSpPr>
      <dsp:spPr>
        <a:xfrm>
          <a:off x="997373" y="2323612"/>
          <a:ext cx="5707593" cy="983066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rgbClr val="FFFFFF"/>
              </a:solidFill>
            </a:rPr>
            <a:t>Εκπόνηση Σχεδίου Δράσης Αειφορικής Ενέργειας  και Κλίματος (ΣΔΑΕΚ) του Δήμου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1026166" y="2352405"/>
        <a:ext cx="4540137" cy="925480"/>
      </dsp:txXfrm>
    </dsp:sp>
    <dsp:sp modelId="{8104BA33-4565-8D43-9B38-A3389002122D}">
      <dsp:nvSpPr>
        <dsp:cNvPr id="0" name=""/>
        <dsp:cNvSpPr/>
      </dsp:nvSpPr>
      <dsp:spPr>
        <a:xfrm>
          <a:off x="1475384" y="3485419"/>
          <a:ext cx="5707593" cy="983066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rgbClr val="FFFFFF"/>
              </a:solidFill>
            </a:rPr>
            <a:t>Έλεγχος της πορείας εφαρμογής του ΣΔΑΕΚ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1504177" y="3514212"/>
        <a:ext cx="4533003" cy="925480"/>
      </dsp:txXfrm>
    </dsp:sp>
    <dsp:sp modelId="{F8155600-A762-7942-BB35-CDC87435041E}">
      <dsp:nvSpPr>
        <dsp:cNvPr id="0" name=""/>
        <dsp:cNvSpPr/>
      </dsp:nvSpPr>
      <dsp:spPr>
        <a:xfrm>
          <a:off x="5117086" y="752939"/>
          <a:ext cx="638993" cy="638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solidFill>
              <a:srgbClr val="000000"/>
            </a:solidFill>
          </a:endParaRPr>
        </a:p>
      </dsp:txBody>
      <dsp:txXfrm>
        <a:off x="5260859" y="752939"/>
        <a:ext cx="351447" cy="480842"/>
      </dsp:txXfrm>
    </dsp:sp>
    <dsp:sp modelId="{B1E6907D-A6F6-C248-8FB7-FC3EF578D3CA}">
      <dsp:nvSpPr>
        <dsp:cNvPr id="0" name=""/>
        <dsp:cNvSpPr/>
      </dsp:nvSpPr>
      <dsp:spPr>
        <a:xfrm>
          <a:off x="5595097" y="1914746"/>
          <a:ext cx="638993" cy="638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solidFill>
              <a:srgbClr val="000000"/>
            </a:solidFill>
          </a:endParaRPr>
        </a:p>
      </dsp:txBody>
      <dsp:txXfrm>
        <a:off x="5738870" y="1914746"/>
        <a:ext cx="351447" cy="480842"/>
      </dsp:txXfrm>
    </dsp:sp>
    <dsp:sp modelId="{9DF9627C-0854-4E41-98C6-91563A4DC4DE}">
      <dsp:nvSpPr>
        <dsp:cNvPr id="0" name=""/>
        <dsp:cNvSpPr/>
      </dsp:nvSpPr>
      <dsp:spPr>
        <a:xfrm>
          <a:off x="6065973" y="3076552"/>
          <a:ext cx="638993" cy="638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solidFill>
              <a:srgbClr val="000000"/>
            </a:solidFill>
          </a:endParaRPr>
        </a:p>
      </dsp:txBody>
      <dsp:txXfrm>
        <a:off x="6209746" y="3076552"/>
        <a:ext cx="351447" cy="4808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41C75-7B7B-C54F-924F-D5A021C32966}">
      <dsp:nvSpPr>
        <dsp:cNvPr id="0" name=""/>
        <dsp:cNvSpPr/>
      </dsp:nvSpPr>
      <dsp:spPr>
        <a:xfrm>
          <a:off x="-48486" y="64248"/>
          <a:ext cx="5901537" cy="85457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chemeClr val="bg1"/>
              </a:solidFill>
            </a:rPr>
            <a:t>Υπογραφή του Συμφώνου των Δημάρχων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-23456" y="89278"/>
        <a:ext cx="4728276" cy="804510"/>
      </dsp:txXfrm>
    </dsp:sp>
    <dsp:sp modelId="{B2CDAF72-02C9-3348-9813-0EFFF395C2F8}">
      <dsp:nvSpPr>
        <dsp:cNvPr id="0" name=""/>
        <dsp:cNvSpPr/>
      </dsp:nvSpPr>
      <dsp:spPr>
        <a:xfrm>
          <a:off x="526496" y="1161806"/>
          <a:ext cx="5707593" cy="98306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rgbClr val="FFFFFF"/>
              </a:solidFill>
            </a:rPr>
            <a:t>Ανάλυση Υφιστάμενης Ενεργειακής Κατάστασης και απογραφή των εκπομπών </a:t>
          </a:r>
          <a:r>
            <a:rPr lang="en-US" sz="2000" b="1" kern="1200" dirty="0" smtClean="0">
              <a:solidFill>
                <a:srgbClr val="FFFFFF"/>
              </a:solidFill>
            </a:rPr>
            <a:t>CO</a:t>
          </a:r>
          <a:r>
            <a:rPr lang="en-US" sz="1400" b="1" kern="1200" dirty="0" smtClean="0">
              <a:solidFill>
                <a:srgbClr val="FFFFFF"/>
              </a:solidFill>
            </a:rPr>
            <a:t>2</a:t>
          </a:r>
          <a:r>
            <a:rPr lang="en-US" sz="2000" b="1" kern="1200" dirty="0" smtClean="0">
              <a:solidFill>
                <a:srgbClr val="FFFFFF"/>
              </a:solidFill>
            </a:rPr>
            <a:t> </a:t>
          </a:r>
          <a:r>
            <a:rPr lang="el-GR" sz="2000" b="1" kern="1200" dirty="0" smtClean="0">
              <a:solidFill>
                <a:srgbClr val="FFFFFF"/>
              </a:solidFill>
            </a:rPr>
            <a:t>του Δήμου 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555289" y="1190599"/>
        <a:ext cx="4533003" cy="925480"/>
      </dsp:txXfrm>
    </dsp:sp>
    <dsp:sp modelId="{FB1ACC7B-0FFE-8045-9EDF-50F5F99EA781}">
      <dsp:nvSpPr>
        <dsp:cNvPr id="0" name=""/>
        <dsp:cNvSpPr/>
      </dsp:nvSpPr>
      <dsp:spPr>
        <a:xfrm>
          <a:off x="997373" y="2323612"/>
          <a:ext cx="5707593" cy="983066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rgbClr val="FFFFFF"/>
              </a:solidFill>
            </a:rPr>
            <a:t>Εκπόνηση Σχεδίου Δράσης Αειφορικής Ενέργειας  και Κλίματος(ΣΔΑΕΚ) του Δήμου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1026166" y="2352405"/>
        <a:ext cx="4540137" cy="925480"/>
      </dsp:txXfrm>
    </dsp:sp>
    <dsp:sp modelId="{8104BA33-4565-8D43-9B38-A3389002122D}">
      <dsp:nvSpPr>
        <dsp:cNvPr id="0" name=""/>
        <dsp:cNvSpPr/>
      </dsp:nvSpPr>
      <dsp:spPr>
        <a:xfrm>
          <a:off x="1475384" y="3485419"/>
          <a:ext cx="5707593" cy="983066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rgbClr val="FFFFFF"/>
              </a:solidFill>
            </a:rPr>
            <a:t>Έλεγχος της πορείας εφαρμογής του ΣΔΑΕΚ</a:t>
          </a:r>
          <a:endParaRPr lang="en-US" sz="2000" b="1" kern="1200" dirty="0">
            <a:solidFill>
              <a:srgbClr val="FFFFFF"/>
            </a:solidFill>
          </a:endParaRPr>
        </a:p>
      </dsp:txBody>
      <dsp:txXfrm>
        <a:off x="1504177" y="3514212"/>
        <a:ext cx="4533003" cy="925480"/>
      </dsp:txXfrm>
    </dsp:sp>
    <dsp:sp modelId="{F8155600-A762-7942-BB35-CDC87435041E}">
      <dsp:nvSpPr>
        <dsp:cNvPr id="0" name=""/>
        <dsp:cNvSpPr/>
      </dsp:nvSpPr>
      <dsp:spPr>
        <a:xfrm>
          <a:off x="5117086" y="752939"/>
          <a:ext cx="638993" cy="638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solidFill>
              <a:srgbClr val="000000"/>
            </a:solidFill>
          </a:endParaRPr>
        </a:p>
      </dsp:txBody>
      <dsp:txXfrm>
        <a:off x="5260859" y="752939"/>
        <a:ext cx="351447" cy="480842"/>
      </dsp:txXfrm>
    </dsp:sp>
    <dsp:sp modelId="{B1E6907D-A6F6-C248-8FB7-FC3EF578D3CA}">
      <dsp:nvSpPr>
        <dsp:cNvPr id="0" name=""/>
        <dsp:cNvSpPr/>
      </dsp:nvSpPr>
      <dsp:spPr>
        <a:xfrm>
          <a:off x="5595097" y="1914746"/>
          <a:ext cx="638993" cy="638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solidFill>
              <a:srgbClr val="000000"/>
            </a:solidFill>
          </a:endParaRPr>
        </a:p>
      </dsp:txBody>
      <dsp:txXfrm>
        <a:off x="5738870" y="1914746"/>
        <a:ext cx="351447" cy="480842"/>
      </dsp:txXfrm>
    </dsp:sp>
    <dsp:sp modelId="{9DF9627C-0854-4E41-98C6-91563A4DC4DE}">
      <dsp:nvSpPr>
        <dsp:cNvPr id="0" name=""/>
        <dsp:cNvSpPr/>
      </dsp:nvSpPr>
      <dsp:spPr>
        <a:xfrm>
          <a:off x="6065973" y="3076552"/>
          <a:ext cx="638993" cy="63899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solidFill>
              <a:srgbClr val="000000"/>
            </a:solidFill>
          </a:endParaRPr>
        </a:p>
      </dsp:txBody>
      <dsp:txXfrm>
        <a:off x="6209746" y="3076552"/>
        <a:ext cx="351447" cy="480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E0482-68E9-4E16-8EE2-ADE6A8A506BE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D1DE8-6196-4A96-B80B-71F5FAC6E0F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298691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39DA8-524E-D148-BC0E-42FB1E933B2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5938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33006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20634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45311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1975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3431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8326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51047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38184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879503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7302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80775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535B0-26ED-4038-B64B-9096866D1B70}" type="datetimeFigureOut">
              <a:rPr lang="el-GR" smtClean="0"/>
              <a:pPr/>
              <a:t>23/1/2017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7554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wmf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cid:2E108806-C5DB-4F6E-A2A6-5F3AF8E747D5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wmf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3906145"/>
            <a:ext cx="9144000" cy="780161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rc_mi" descr="https://encrypted-tbn3.gstatic.com/images?q=tbn:ANd9GcTIfmi8H3ZoDcTue2aqw4JRaH25p62eQ8hdHCdJTBxOXsdLOQc7K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142852"/>
            <a:ext cx="1785950" cy="11430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428728" y="1500174"/>
            <a:ext cx="64294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24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el-GR" sz="2800" b="1" i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</a:t>
            </a:r>
            <a:endParaRPr lang="en-US" sz="2800" b="1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el-GR" sz="2800" b="1" i="1" dirty="0" smtClean="0">
                <a:solidFill>
                  <a:srgbClr val="002060"/>
                </a:solidFill>
                <a:latin typeface="Calibri" pitchFamily="34" charset="0"/>
              </a:rPr>
              <a:t>και απογραφή εκπομπών </a:t>
            </a:r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</a:rPr>
              <a:t>CO</a:t>
            </a:r>
            <a:r>
              <a:rPr lang="en-US" b="1" i="1" dirty="0" smtClean="0">
                <a:solidFill>
                  <a:srgbClr val="002060"/>
                </a:solidFill>
                <a:latin typeface="Calibri" pitchFamily="34" charset="0"/>
              </a:rPr>
              <a:t>2</a:t>
            </a:r>
            <a:r>
              <a:rPr lang="en-US" sz="2800" b="1" i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el-GR" sz="2800" b="1" i="1" dirty="0" smtClean="0">
                <a:solidFill>
                  <a:srgbClr val="002060"/>
                </a:solidFill>
                <a:latin typeface="Calibri" pitchFamily="34" charset="0"/>
              </a:rPr>
              <a:t>Δήμου Ορεστιάδας</a:t>
            </a:r>
          </a:p>
          <a:p>
            <a:pPr algn="ctr"/>
            <a:endParaRPr lang="en-US" sz="2800" b="1" i="1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1604" y="3885587"/>
            <a:ext cx="635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i="1" dirty="0" smtClean="0">
                <a:solidFill>
                  <a:schemeClr val="bg1"/>
                </a:solidFill>
              </a:rPr>
              <a:t>Παρουσίαση Αποτελεσμάτων</a:t>
            </a:r>
          </a:p>
          <a:p>
            <a:pPr algn="ctr"/>
            <a:r>
              <a:rPr lang="el-GR" sz="2400" b="1" i="1" dirty="0" smtClean="0">
                <a:solidFill>
                  <a:schemeClr val="bg1"/>
                </a:solidFill>
              </a:rPr>
              <a:t>Ορεστιάδα, 23 </a:t>
            </a:r>
            <a:r>
              <a:rPr lang="el-GR" sz="2400" b="1" i="1" dirty="0" smtClean="0">
                <a:solidFill>
                  <a:schemeClr val="bg1"/>
                </a:solidFill>
              </a:rPr>
              <a:t>Ιανουαρίου</a:t>
            </a:r>
            <a:r>
              <a:rPr lang="el-GR" sz="2400" b="1" i="1" dirty="0" smtClean="0">
                <a:solidFill>
                  <a:schemeClr val="bg1"/>
                </a:solidFill>
              </a:rPr>
              <a:t> 2017 </a:t>
            </a:r>
            <a:endParaRPr lang="el-GR" sz="2400" b="1" i="1" dirty="0">
              <a:solidFill>
                <a:schemeClr val="bg1"/>
              </a:solidFill>
            </a:endParaRPr>
          </a:p>
        </p:txBody>
      </p:sp>
      <p:pic>
        <p:nvPicPr>
          <p:cNvPr id="12" name="Εικόνα 1" descr="http://lemie.pme.duth.gr/images/logo_lemie_lab_el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5786454"/>
            <a:ext cx="3727346" cy="89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Macintosh HD:Users:konstantinoslymperopoulos:Desktop:logo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0"/>
            <a:ext cx="1214414" cy="1346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http://www.orestiada.gr/images/Orestiada_Images/RotationImages/FloatImage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645"/>
            <a:ext cx="1214414" cy="156396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17 - TextBox"/>
          <p:cNvSpPr txBox="1"/>
          <p:nvPr/>
        </p:nvSpPr>
        <p:spPr>
          <a:xfrm>
            <a:off x="142844" y="4714884"/>
            <a:ext cx="3571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err="1" smtClean="0"/>
              <a:t>Γκαϊντατζής</a:t>
            </a:r>
            <a:r>
              <a:rPr lang="el-GR" sz="1600" b="1" dirty="0" smtClean="0"/>
              <a:t> Γεώργιος</a:t>
            </a:r>
          </a:p>
          <a:p>
            <a:r>
              <a:rPr lang="el-GR" sz="1400" dirty="0" smtClean="0"/>
              <a:t>Αναπληρωτής Καθηγητής</a:t>
            </a:r>
            <a:r>
              <a:rPr lang="en-US" sz="1400" dirty="0" smtClean="0"/>
              <a:t> </a:t>
            </a:r>
            <a:r>
              <a:rPr lang="el-GR" sz="1400" dirty="0" smtClean="0"/>
              <a:t>Δ.Π.Θ.</a:t>
            </a:r>
          </a:p>
          <a:p>
            <a:r>
              <a:rPr lang="el-GR" sz="1400" dirty="0" smtClean="0"/>
              <a:t>Διευθυντής Εργαστηρίου </a:t>
            </a:r>
            <a:r>
              <a:rPr lang="en-US" sz="1400" dirty="0" smtClean="0"/>
              <a:t>LEMIE</a:t>
            </a:r>
            <a:endParaRPr lang="el-GR" sz="1400" dirty="0" smtClean="0"/>
          </a:p>
          <a:p>
            <a:r>
              <a:rPr lang="el-GR" sz="1400" dirty="0" smtClean="0"/>
              <a:t>Τμήμα Μηχανικών Παραγωγής και Διοίκησης</a:t>
            </a:r>
            <a:endParaRPr lang="el-GR" sz="1400" dirty="0"/>
          </a:p>
        </p:txBody>
      </p:sp>
      <p:sp>
        <p:nvSpPr>
          <p:cNvPr id="16" name="15 - TextBox"/>
          <p:cNvSpPr txBox="1"/>
          <p:nvPr/>
        </p:nvSpPr>
        <p:spPr>
          <a:xfrm>
            <a:off x="6072198" y="4714884"/>
            <a:ext cx="2928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Δρ. </a:t>
            </a:r>
            <a:r>
              <a:rPr lang="el-GR" sz="1600" b="1" dirty="0" err="1" smtClean="0"/>
              <a:t>Αγγελάκογλου</a:t>
            </a:r>
            <a:r>
              <a:rPr lang="el-GR" sz="1600" b="1" dirty="0" smtClean="0"/>
              <a:t> Κομνηνός</a:t>
            </a:r>
            <a:endParaRPr lang="el-GR" sz="1600" b="1" dirty="0" smtClean="0"/>
          </a:p>
          <a:p>
            <a:r>
              <a:rPr lang="el-GR" sz="1400" dirty="0" smtClean="0"/>
              <a:t>Επιστημονικός Συνεργάτης</a:t>
            </a:r>
          </a:p>
          <a:p>
            <a:r>
              <a:rPr lang="el-GR" sz="1600" b="1" dirty="0" err="1" smtClean="0"/>
              <a:t>Κακανής</a:t>
            </a:r>
            <a:r>
              <a:rPr lang="el-GR" sz="1600" b="1" dirty="0" smtClean="0"/>
              <a:t> Ηλίας, </a:t>
            </a:r>
            <a:r>
              <a:rPr lang="en-US" sz="1600" b="1" dirty="0" smtClean="0"/>
              <a:t>Dip. Eng.</a:t>
            </a:r>
            <a:endParaRPr lang="el-GR" sz="1600" b="1" dirty="0" smtClean="0"/>
          </a:p>
          <a:p>
            <a:r>
              <a:rPr lang="el-GR" sz="1400" dirty="0" smtClean="0"/>
              <a:t>Υποψήφιος διδάκτορας ΔΠΘ</a:t>
            </a:r>
          </a:p>
        </p:txBody>
      </p:sp>
    </p:spTree>
    <p:extLst>
      <p:ext uri="{BB962C8B-B14F-4D97-AF65-F5344CB8AC3E}">
        <p14:creationId xmlns:p14="http://schemas.microsoft.com/office/powerpoint/2010/main" xmlns="" val="30042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lemie.pme.duth.gr/images/%CE%91%CE%9C%CE%98%20LEMIE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071810"/>
            <a:ext cx="4449877" cy="342902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- Ορθογώνιο"/>
          <p:cNvSpPr/>
          <p:nvPr/>
        </p:nvSpPr>
        <p:spPr>
          <a:xfrm>
            <a:off x="142844" y="1928802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40"/>
              </a:spcBef>
              <a:spcAft>
                <a:spcPts val="280"/>
              </a:spcAft>
            </a:pPr>
            <a:r>
              <a:rPr lang="el-GR" b="1" u="sng" kern="50" spc="-30" dirty="0" smtClean="0">
                <a:solidFill>
                  <a:srgbClr val="0070C0"/>
                </a:solidFill>
                <a:latin typeface="Calibri" pitchFamily="34" charset="0"/>
                <a:ea typeface="SimSun"/>
                <a:cs typeface="Calibri" pitchFamily="34" charset="0"/>
              </a:rPr>
              <a:t>Στόχος</a:t>
            </a:r>
            <a:r>
              <a:rPr lang="en-US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: </a:t>
            </a:r>
            <a:r>
              <a:rPr lang="el-GR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Αύξηση της περιβαλλοντικής βιωσιμότητας βιομηχανικών και ευρύτερων συστημάτων μέσω της ανάπτυξης και της υιοθέτησης βιώσιμων πρακτικών και στρατηγικών. </a:t>
            </a:r>
          </a:p>
        </p:txBody>
      </p:sp>
      <p:sp>
        <p:nvSpPr>
          <p:cNvPr id="16" name="Rectangle 7"/>
          <p:cNvSpPr/>
          <p:nvPr/>
        </p:nvSpPr>
        <p:spPr>
          <a:xfrm>
            <a:off x="142844" y="1357298"/>
            <a:ext cx="8805603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Εργαστήριο Περιβαλλοντικής Διαχείρισης &amp; Βιομηχανικής Οικολογίας (</a:t>
            </a:r>
            <a:r>
              <a:rPr lang="en-US" sz="2000" b="1" dirty="0" smtClean="0">
                <a:solidFill>
                  <a:srgbClr val="002060"/>
                </a:solidFill>
                <a:latin typeface="Calibri" pitchFamily="34" charset="0"/>
              </a:rPr>
              <a:t>LEMIE)</a:t>
            </a: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-214346" y="2661980"/>
            <a:ext cx="5072098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40"/>
              </a:spcBef>
              <a:spcAft>
                <a:spcPts val="280"/>
              </a:spcAft>
              <a:buFont typeface="Wingdings" pitchFamily="2" charset="2"/>
              <a:buChar char="ü"/>
            </a:pPr>
            <a:r>
              <a:rPr lang="el-GR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 Περιβαλλοντική διαχείριση υπό το πρίσμα την Βιομηχανικής Οικολογίας (μόνο σχετικό εργαστήριο στην Ελλάδα)</a:t>
            </a:r>
            <a:r>
              <a:rPr lang="en-US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 – </a:t>
            </a:r>
            <a:r>
              <a:rPr lang="el-GR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ολιστική αποτίμηση περιβαλλοντικών λύσεων – βελτιστοποίηση υλικών και ενεργειακών ροών</a:t>
            </a:r>
            <a:endParaRPr lang="en-US" sz="1600" b="1" kern="50" spc="-30" dirty="0" smtClean="0">
              <a:solidFill>
                <a:srgbClr val="FF0000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</a:pPr>
            <a:endParaRPr lang="en-US" sz="1600" b="1" kern="50" spc="-30" dirty="0" smtClean="0">
              <a:solidFill>
                <a:srgbClr val="FF0000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  <a:buFont typeface="Wingdings" pitchFamily="2" charset="2"/>
              <a:buChar char="ü"/>
            </a:pPr>
            <a:r>
              <a:rPr lang="el-GR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 Εκπόνηση σχεδίων δράσεων αειφορικής ενέργειας</a:t>
            </a:r>
            <a:endParaRPr lang="en-US" sz="1600" kern="50" spc="-30" dirty="0" smtClean="0">
              <a:solidFill>
                <a:srgbClr val="3F3A38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</a:pPr>
            <a:r>
              <a:rPr lang="el-GR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 </a:t>
            </a:r>
            <a:endParaRPr lang="en-US" sz="1600" kern="50" spc="-30" dirty="0" smtClean="0">
              <a:solidFill>
                <a:srgbClr val="3F3A38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  <a:buFont typeface="Wingdings" pitchFamily="2" charset="2"/>
              <a:buChar char="ü"/>
            </a:pPr>
            <a:r>
              <a:rPr lang="el-GR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 Ποσοτικοποίηση του ανθρακικού και οικολογικού αποτυπώματος</a:t>
            </a:r>
            <a:endParaRPr lang="en-US" sz="1600" kern="50" spc="-30" dirty="0" smtClean="0">
              <a:solidFill>
                <a:srgbClr val="3F3A38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</a:pPr>
            <a:endParaRPr lang="en-US" sz="1600" kern="50" spc="-30" dirty="0" smtClean="0">
              <a:solidFill>
                <a:srgbClr val="3F3A38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  <a:buFont typeface="Wingdings" pitchFamily="2" charset="2"/>
              <a:buChar char="ü"/>
            </a:pPr>
            <a:r>
              <a:rPr lang="el-GR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 Εφαρμογή των αρχών της κυκλικής οικονομίας</a:t>
            </a:r>
            <a:endParaRPr lang="en-US" sz="1600" kern="50" spc="-30" dirty="0" smtClean="0">
              <a:solidFill>
                <a:srgbClr val="3F3A38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  <a:buFont typeface="Wingdings" pitchFamily="2" charset="2"/>
              <a:buChar char="ü"/>
            </a:pPr>
            <a:endParaRPr lang="en-US" sz="1600" kern="50" spc="-30" dirty="0" smtClean="0">
              <a:solidFill>
                <a:srgbClr val="3F3A38"/>
              </a:solidFill>
              <a:latin typeface="Calibri" pitchFamily="34" charset="0"/>
              <a:ea typeface="SimSun"/>
              <a:cs typeface="Calibri" pitchFamily="34" charset="0"/>
            </a:endParaRPr>
          </a:p>
          <a:p>
            <a:pPr lvl="1">
              <a:spcBef>
                <a:spcPts val="140"/>
              </a:spcBef>
              <a:spcAft>
                <a:spcPts val="280"/>
              </a:spcAft>
              <a:buFont typeface="Wingdings" pitchFamily="2" charset="2"/>
              <a:buChar char="ü"/>
            </a:pPr>
            <a:r>
              <a:rPr lang="el-GR" sz="1600" kern="50" spc="-30" dirty="0" smtClean="0">
                <a:solidFill>
                  <a:srgbClr val="3F3A38"/>
                </a:solidFill>
                <a:latin typeface="Calibri" pitchFamily="34" charset="0"/>
                <a:ea typeface="SimSun"/>
                <a:cs typeface="Calibri" pitchFamily="34" charset="0"/>
              </a:rPr>
              <a:t> Συνολική θεώρηση συστημάτων με την χρήση μοντέλων ανάλυσης κύκλου ζωής</a:t>
            </a:r>
            <a:endParaRPr lang="el-GR" sz="1600" kern="50" spc="-30" dirty="0">
              <a:solidFill>
                <a:srgbClr val="3F3A38"/>
              </a:solidFill>
              <a:latin typeface="Calibri" pitchFamily="34" charset="0"/>
              <a:ea typeface="SimSun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38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Περιεχόμενα Παρουσίασης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6633" y="2060848"/>
            <a:ext cx="83558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400" dirty="0" smtClean="0"/>
              <a:t>Το Σύμφωνο των Δημάρχων</a:t>
            </a:r>
            <a:endParaRPr lang="el-GR" sz="2400" b="1" dirty="0" smtClean="0">
              <a:solidFill>
                <a:srgbClr val="FF0000"/>
              </a:solidFill>
            </a:endParaRPr>
          </a:p>
          <a:p>
            <a:pPr marL="285750" indent="-285750"/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400" dirty="0" smtClean="0"/>
              <a:t>Υφιστάμενη ενεργειακή κατάσταση Δ. Ορεστιάδας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400" dirty="0" smtClean="0"/>
              <a:t>Εκπομπές </a:t>
            </a:r>
            <a:r>
              <a:rPr lang="en-US" sz="2400" dirty="0" smtClean="0"/>
              <a:t>CO</a:t>
            </a:r>
            <a:r>
              <a:rPr lang="en-US" dirty="0" smtClean="0"/>
              <a:t>2</a:t>
            </a:r>
            <a:r>
              <a:rPr lang="en-US" sz="2400" dirty="0" smtClean="0"/>
              <a:t> </a:t>
            </a:r>
            <a:r>
              <a:rPr lang="el-GR" sz="2400" dirty="0" smtClean="0"/>
              <a:t>Δ. Ορεστιάδας</a:t>
            </a:r>
            <a:r>
              <a:rPr lang="en-US" sz="2400" dirty="0" smtClean="0"/>
              <a:t> (</a:t>
            </a:r>
            <a:r>
              <a:rPr lang="el-GR" sz="2400" dirty="0" smtClean="0"/>
              <a:t>απογραφή έτους αναφοράς)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24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400" dirty="0" smtClean="0"/>
              <a:t>Περαιτέρω περιβαλλοντική ανάλυση</a:t>
            </a:r>
            <a:endParaRPr lang="el-GR" sz="2400" dirty="0"/>
          </a:p>
        </p:txBody>
      </p:sp>
      <p:sp>
        <p:nvSpPr>
          <p:cNvPr id="11" name="10 - Δεξιό άγκιστρο"/>
          <p:cNvSpPr/>
          <p:nvPr/>
        </p:nvSpPr>
        <p:spPr>
          <a:xfrm rot="5400000">
            <a:off x="4000495" y="1428737"/>
            <a:ext cx="642942" cy="7643866"/>
          </a:xfrm>
          <a:prstGeom prst="rightBrace">
            <a:avLst>
              <a:gd name="adj1" fmla="val 8333"/>
              <a:gd name="adj2" fmla="val 4893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11 - TextBox"/>
          <p:cNvSpPr txBox="1"/>
          <p:nvPr/>
        </p:nvSpPr>
        <p:spPr>
          <a:xfrm>
            <a:off x="1285852" y="5715016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0070C0"/>
                </a:solidFill>
              </a:rPr>
              <a:t>Απαραίτητες δράσεις για την επιτυχή ανάπτυξη και εφαρμογή ενός ΣΔΑΕΚ</a:t>
            </a:r>
            <a:endParaRPr lang="el-G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38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Το Σύμφωνο των Δημάρχων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2 - Θέση περιεχομένου"/>
          <p:cNvSpPr>
            <a:spLocks noGrp="1"/>
          </p:cNvSpPr>
          <p:nvPr>
            <p:ph idx="1"/>
          </p:nvPr>
        </p:nvSpPr>
        <p:spPr>
          <a:xfrm>
            <a:off x="142844" y="1857364"/>
            <a:ext cx="8786874" cy="4500594"/>
          </a:xfrm>
        </p:spPr>
        <p:txBody>
          <a:bodyPr>
            <a:noAutofit/>
          </a:bodyPr>
          <a:lstStyle/>
          <a:p>
            <a:pPr algn="just" eaLnBrk="1" hangingPunct="1">
              <a:buFont typeface="Wingdings" charset="2"/>
              <a:buChar char="ü"/>
            </a:pPr>
            <a:r>
              <a:rPr lang="el-GR" sz="1800" dirty="0" smtClean="0">
                <a:cs typeface="Arial" charset="0"/>
              </a:rPr>
              <a:t>Ο Δήμος Ορεστιάδας έχει υπογράψει το </a:t>
            </a:r>
            <a:r>
              <a:rPr lang="el-GR" sz="1800" dirty="0" smtClean="0">
                <a:solidFill>
                  <a:srgbClr val="0070C0"/>
                </a:solidFill>
                <a:cs typeface="Arial" charset="0"/>
              </a:rPr>
              <a:t>«</a:t>
            </a:r>
            <a:r>
              <a:rPr lang="el-GR" sz="1800" b="1" dirty="0" smtClean="0">
                <a:solidFill>
                  <a:srgbClr val="0070C0"/>
                </a:solidFill>
                <a:cs typeface="Arial" charset="0"/>
              </a:rPr>
              <a:t>Σύμφωνο των Δημάρχων</a:t>
            </a:r>
            <a:r>
              <a:rPr lang="el-GR" sz="1800" dirty="0" smtClean="0">
                <a:solidFill>
                  <a:srgbClr val="0070C0"/>
                </a:solidFill>
                <a:cs typeface="Arial" charset="0"/>
              </a:rPr>
              <a:t>»</a:t>
            </a:r>
            <a:r>
              <a:rPr lang="el-GR" sz="1800" dirty="0" smtClean="0">
                <a:cs typeface="Arial" charset="0"/>
              </a:rPr>
              <a:t>, που είναι η κυριότερη Ευρωπαϊκή κίνηση στην οποία συμμετέχουν τοπικές και περιφερειακές αρχές οι οποίες δεσμεύονται </a:t>
            </a:r>
            <a:r>
              <a:rPr lang="el-GR" sz="1800" b="1" dirty="0" smtClean="0">
                <a:solidFill>
                  <a:srgbClr val="0070C0"/>
                </a:solidFill>
                <a:cs typeface="Arial" charset="0"/>
              </a:rPr>
              <a:t>εθελοντικά</a:t>
            </a:r>
            <a:r>
              <a:rPr lang="el-GR" sz="1800" dirty="0" smtClean="0">
                <a:solidFill>
                  <a:srgbClr val="4A6717"/>
                </a:solidFill>
                <a:cs typeface="Arial" charset="0"/>
              </a:rPr>
              <a:t> </a:t>
            </a:r>
            <a:r>
              <a:rPr lang="el-GR" sz="1800" dirty="0" smtClean="0">
                <a:cs typeface="Arial" charset="0"/>
              </a:rPr>
              <a:t>να αυξήσουν την ενεργειακή απόδοση στις περιοχές τους και να βοηθήσουν στον μετριασμό των επιπτώσεων της κλιματικής αλλαγής. </a:t>
            </a:r>
            <a:endParaRPr lang="en-US" sz="1800" dirty="0" smtClean="0">
              <a:cs typeface="Arial" charset="0"/>
            </a:endParaRPr>
          </a:p>
          <a:p>
            <a:pPr algn="just" eaLnBrk="1" hangingPunct="1">
              <a:buFont typeface="Wingdings" charset="2"/>
              <a:buChar char="ü"/>
            </a:pPr>
            <a:endParaRPr lang="en-US" sz="1800" dirty="0" smtClean="0">
              <a:cs typeface="Arial" charset="0"/>
            </a:endParaRPr>
          </a:p>
          <a:p>
            <a:pPr algn="just" eaLnBrk="1" hangingPunct="1">
              <a:buClr>
                <a:schemeClr val="tx1"/>
              </a:buClr>
              <a:buFont typeface="Wingdings" charset="2"/>
              <a:buChar char="ü"/>
            </a:pPr>
            <a:r>
              <a:rPr lang="el-GR" sz="1800" b="1" dirty="0" smtClean="0">
                <a:solidFill>
                  <a:srgbClr val="0070C0"/>
                </a:solidFill>
                <a:cs typeface="Arial" charset="0"/>
              </a:rPr>
              <a:t>137</a:t>
            </a:r>
            <a:r>
              <a:rPr lang="en-US" sz="1800" b="1" dirty="0" smtClean="0">
                <a:solidFill>
                  <a:srgbClr val="4A6717"/>
                </a:solidFill>
                <a:cs typeface="Arial" charset="0"/>
              </a:rPr>
              <a:t> </a:t>
            </a:r>
            <a:r>
              <a:rPr lang="el-GR" sz="1800" dirty="0" smtClean="0">
                <a:cs typeface="Arial" charset="0"/>
              </a:rPr>
              <a:t>Δήμοι από Ελλάδα, </a:t>
            </a:r>
            <a:r>
              <a:rPr lang="el-GR" sz="1800" b="1" dirty="0" smtClean="0">
                <a:solidFill>
                  <a:srgbClr val="0070C0"/>
                </a:solidFill>
                <a:cs typeface="Arial" charset="0"/>
              </a:rPr>
              <a:t>6.396</a:t>
            </a:r>
            <a:r>
              <a:rPr lang="en-US" sz="1800" b="1" dirty="0" smtClean="0">
                <a:solidFill>
                  <a:srgbClr val="0070C0"/>
                </a:solidFill>
                <a:cs typeface="Arial" charset="0"/>
              </a:rPr>
              <a:t> </a:t>
            </a:r>
            <a:r>
              <a:rPr lang="el-GR" sz="1800" dirty="0" smtClean="0">
                <a:cs typeface="Arial" charset="0"/>
              </a:rPr>
              <a:t>από Ευρώπη – Από το 2017 επέκταση σε παγκόσμιο επίπεδο!</a:t>
            </a:r>
          </a:p>
          <a:p>
            <a:pPr eaLnBrk="1" hangingPunct="1">
              <a:buFont typeface="Wingdings" charset="2"/>
              <a:buChar char="ü"/>
            </a:pPr>
            <a:endParaRPr lang="el-GR" sz="1800" dirty="0" smtClean="0">
              <a:cs typeface="Arial" charset="0"/>
            </a:endParaRPr>
          </a:p>
          <a:p>
            <a:pPr algn="just" eaLnBrk="1" hangingPunct="1">
              <a:buFont typeface="Wingdings" charset="2"/>
              <a:buChar char="ü"/>
            </a:pPr>
            <a:r>
              <a:rPr lang="el-GR" sz="1800" dirty="0" smtClean="0">
                <a:cs typeface="Arial" charset="0"/>
              </a:rPr>
              <a:t>Με την δέσμευση τους, οι υπογράφοντες το Σύμφωνο σκοπεύουν να επιτύχουν το στόχο της Ευρωπαϊκής Ένωσης για </a:t>
            </a:r>
            <a:r>
              <a:rPr lang="el-GR" sz="1800" b="1" dirty="0" smtClean="0">
                <a:solidFill>
                  <a:srgbClr val="0070C0"/>
                </a:solidFill>
                <a:cs typeface="Arial" charset="0"/>
              </a:rPr>
              <a:t>μείωση των εκπομπών διοξειδίου του άνθρακα κατά 40% έως το 2030 (Νέος Στόχος)</a:t>
            </a:r>
            <a:r>
              <a:rPr lang="el-GR" sz="1800" dirty="0" smtClean="0">
                <a:cs typeface="Arial" charset="0"/>
              </a:rPr>
              <a:t>.</a:t>
            </a:r>
            <a:r>
              <a:rPr lang="el-GR" sz="1800" dirty="0" smtClean="0">
                <a:solidFill>
                  <a:srgbClr val="4A6717"/>
                </a:solidFill>
                <a:cs typeface="Arial" charset="0"/>
              </a:rPr>
              <a:t> </a:t>
            </a:r>
          </a:p>
          <a:p>
            <a:pPr eaLnBrk="1" hangingPunct="1">
              <a:buFont typeface="Wingdings" charset="2"/>
              <a:buChar char="ü"/>
            </a:pPr>
            <a:endParaRPr lang="el-GR" sz="1800" dirty="0" smtClean="0">
              <a:cs typeface="Arial" charset="0"/>
            </a:endParaRPr>
          </a:p>
          <a:p>
            <a:pPr algn="just" eaLnBrk="1" hangingPunct="1">
              <a:buFont typeface="Wingdings" charset="2"/>
              <a:buChar char="ü"/>
            </a:pPr>
            <a:r>
              <a:rPr lang="el-GR" sz="1800" dirty="0" smtClean="0">
                <a:cs typeface="Arial" charset="0"/>
              </a:rPr>
              <a:t>Η βασική υποχρέωση του Δήμου είναι η εκπόνηση, υποβολή και εφαρμογή ενός </a:t>
            </a:r>
            <a:r>
              <a:rPr lang="el-GR" sz="1800" b="1" dirty="0" smtClean="0">
                <a:solidFill>
                  <a:srgbClr val="0070C0"/>
                </a:solidFill>
                <a:cs typeface="Arial" charset="0"/>
              </a:rPr>
              <a:t>Σχεδίου Δράσης Αειφορικής Ενέργειας  και Κλίματος (ΣΔΑΕΚ)</a:t>
            </a:r>
            <a:r>
              <a:rPr lang="el-GR" sz="1800" dirty="0" smtClean="0"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538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Το Σύμφωνο των Δημάρχων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2"/>
          <p:cNvGraphicFramePr/>
          <p:nvPr>
            <p:extLst>
              <p:ext uri="{D42A27DB-BD31-4B8C-83A1-F6EECF244321}">
                <p14:modId xmlns:p14="http://schemas.microsoft.com/office/powerpoint/2010/main" xmlns="" val="825552986"/>
              </p:ext>
            </p:extLst>
          </p:nvPr>
        </p:nvGraphicFramePr>
        <p:xfrm>
          <a:off x="928662" y="2000240"/>
          <a:ext cx="7134492" cy="446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Το όραμα του Συμφώνου των Δημάρχων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6" descr="cid:2E108806-C5DB-4F6E-A2A6-5F3AF8E747D5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8001056" cy="52863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538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Ενεργειακές Καταναλώσεις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0 - TextBox"/>
          <p:cNvSpPr txBox="1"/>
          <p:nvPr/>
        </p:nvSpPr>
        <p:spPr>
          <a:xfrm>
            <a:off x="214282" y="2714620"/>
            <a:ext cx="87154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dirty="0">
                <a:latin typeface="+mn-lt"/>
                <a:cs typeface="Arial" pitchFamily="34" charset="0"/>
              </a:rPr>
              <a:t>Εύρεση αναλυτικών στοιχείων καταναλώσεων ενέργειας (ηλεκτρικής, καυσίμων) για όλους του τομείς που απαιτούνται σύμφωνα με το Σύμφωνο των Δημάρχων.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l-GR" dirty="0" smtClean="0">
              <a:latin typeface="+mn-lt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dirty="0" smtClean="0">
                <a:cs typeface="Arial" pitchFamily="34" charset="0"/>
              </a:rPr>
              <a:t>Έλεγχος εγκυρότητας – ανάπτυξη αναλυτικών  πινάκων υπολογισμού – ελαχιστοποίηση παραδοχών.</a:t>
            </a:r>
            <a:endParaRPr lang="el-GR" dirty="0" smtClean="0">
              <a:latin typeface="+mn-lt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l-GR" dirty="0" smtClean="0">
              <a:latin typeface="+mn-lt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dirty="0" smtClean="0">
                <a:latin typeface="+mn-lt"/>
                <a:cs typeface="Arial" pitchFamily="34" charset="0"/>
              </a:rPr>
              <a:t>Συνεργασία με δημοτικούς φορείς και αρμόδια τμήματα.</a:t>
            </a:r>
            <a:endParaRPr lang="el-GR" dirty="0">
              <a:latin typeface="+mn-lt"/>
              <a:cs typeface="Arial" pitchFamily="34" charset="0"/>
            </a:endParaRPr>
          </a:p>
        </p:txBody>
      </p:sp>
      <p:sp>
        <p:nvSpPr>
          <p:cNvPr id="15" name="14 - Ορθογώνιο"/>
          <p:cNvSpPr/>
          <p:nvPr/>
        </p:nvSpPr>
        <p:spPr>
          <a:xfrm>
            <a:off x="214282" y="2000240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l-GR" b="1" i="1" dirty="0" smtClean="0">
                <a:cs typeface="Arial" pitchFamily="34" charset="0"/>
              </a:rPr>
              <a:t>«προεργασία ώστε να μπορεί να υπολογιστεί το ανθρακικό αποτύπωμα»</a:t>
            </a:r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Ενεργειακές Καταναλώσεις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3" name="Εικόνα 170" descr="2011 Dimos Orestiados.sv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2214554"/>
            <a:ext cx="4670612" cy="2786082"/>
          </a:xfrm>
          <a:prstGeom prst="rect">
            <a:avLst/>
          </a:prstGeom>
          <a:noFill/>
          <a:ln w="19050">
            <a:solidFill>
              <a:srgbClr val="254061"/>
            </a:solidFill>
            <a:miter lim="800000"/>
            <a:headEnd/>
            <a:tailEnd/>
          </a:ln>
        </p:spPr>
      </p:pic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42910" y="2143116"/>
            <a:ext cx="2786082" cy="3857652"/>
          </a:xfrm>
          <a:prstGeom prst="rect">
            <a:avLst/>
          </a:prstGeom>
          <a:solidFill>
            <a:srgbClr val="DBE5F1"/>
          </a:solidFill>
          <a:ln w="25400">
            <a:solidFill>
              <a:srgbClr val="243F60"/>
            </a:solidFill>
            <a:prstDash val="sys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Κατανάλωση Η/Ε: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Δημοτικά Κτίρια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Δημοτικές Εγκαταστάσεις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Δημοτικός Φωτισμός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Οικιακός Τομέας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Τριτογενής Τομέας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Αγροτικός Τομέας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Κατανάλωση Καυσίμων: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Δημοτικά Κτίρια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Οικιακός Τομέας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Τριτογενής Τομέας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Δημοτικά Οχήματα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Δημόσιες Μεταφορές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Ιδιωτικά Οχήματα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Αγροτικός Τομέας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1" name="AutoShape 1"/>
          <p:cNvSpPr>
            <a:spLocks noChangeShapeType="1"/>
          </p:cNvSpPr>
          <p:nvPr/>
        </p:nvSpPr>
        <p:spPr bwMode="auto">
          <a:xfrm>
            <a:off x="3428992" y="2143117"/>
            <a:ext cx="4286280" cy="428628"/>
          </a:xfrm>
          <a:prstGeom prst="straightConnector1">
            <a:avLst/>
          </a:prstGeom>
          <a:noFill/>
          <a:ln w="25400">
            <a:solidFill>
              <a:srgbClr val="243F60"/>
            </a:solidFill>
            <a:prstDash val="sysDot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- Ορθογώνιο"/>
          <p:cNvSpPr/>
          <p:nvPr/>
        </p:nvSpPr>
        <p:spPr>
          <a:xfrm>
            <a:off x="3786182" y="52149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ja-JP" dirty="0" smtClean="0" bmk="_Toc349547977">
                <a:latin typeface="Calibri" pitchFamily="34" charset="0"/>
                <a:ea typeface="MS Mincho" pitchFamily="49" charset="-128"/>
                <a:cs typeface="Calibri" pitchFamily="34" charset="0"/>
              </a:rPr>
              <a:t>Τα όρια του συστήματος ανάλυσης</a:t>
            </a:r>
            <a:endParaRPr lang="el-GR" altLang="ja-JP" sz="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Ενεργειακές Καταναλώσεις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- TextBox"/>
          <p:cNvSpPr txBox="1"/>
          <p:nvPr/>
        </p:nvSpPr>
        <p:spPr>
          <a:xfrm>
            <a:off x="5715008" y="5786454"/>
            <a:ext cx="3286148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C00000"/>
                </a:solidFill>
              </a:rPr>
              <a:t>15,3 </a:t>
            </a:r>
            <a:r>
              <a:rPr lang="en-US" sz="2000" b="1" dirty="0" err="1" smtClean="0">
                <a:solidFill>
                  <a:srgbClr val="C00000"/>
                </a:solidFill>
              </a:rPr>
              <a:t>MWh</a:t>
            </a:r>
            <a:r>
              <a:rPr lang="en-US" sz="2000" b="1" dirty="0" smtClean="0">
                <a:solidFill>
                  <a:srgbClr val="C00000"/>
                </a:solidFill>
              </a:rPr>
              <a:t>/</a:t>
            </a:r>
            <a:r>
              <a:rPr lang="el-GR" sz="2000" b="1" dirty="0" smtClean="0">
                <a:solidFill>
                  <a:srgbClr val="C00000"/>
                </a:solidFill>
              </a:rPr>
              <a:t>κάτοικο</a:t>
            </a:r>
            <a:endParaRPr lang="el-GR" sz="2000" b="1" dirty="0">
              <a:solidFill>
                <a:srgbClr val="C00000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2204864"/>
            <a:ext cx="8874733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57298"/>
            <a:ext cx="4572031" cy="307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1357298"/>
            <a:ext cx="4500562" cy="306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Ορθογώνιο"/>
          <p:cNvSpPr/>
          <p:nvPr/>
        </p:nvSpPr>
        <p:spPr>
          <a:xfrm>
            <a:off x="214282" y="4572008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/>
              <a:t>Συνεισφορά επιμέρους τύπων ενέργειας στο ενεργειακό ισοζύγιο του Δήμου Ορεστιάδας</a:t>
            </a:r>
            <a:endParaRPr lang="el-GR" dirty="0"/>
          </a:p>
        </p:txBody>
      </p:sp>
      <p:sp>
        <p:nvSpPr>
          <p:cNvPr id="13" name="Oval 1"/>
          <p:cNvSpPr/>
          <p:nvPr/>
        </p:nvSpPr>
        <p:spPr>
          <a:xfrm>
            <a:off x="7572396" y="2214554"/>
            <a:ext cx="1571604" cy="71438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57298"/>
            <a:ext cx="4571999" cy="307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8884" y="1357298"/>
            <a:ext cx="451511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- Ορθογώνιο"/>
          <p:cNvSpPr/>
          <p:nvPr/>
        </p:nvSpPr>
        <p:spPr>
          <a:xfrm>
            <a:off x="142844" y="4500570"/>
            <a:ext cx="9001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/>
              <a:t>Συνεισφορά επιμέρους τομέων αξιολόγησης στο ενεργειακό ισοζύγιο του Δήμου Ορεστιάδας</a:t>
            </a:r>
            <a:endParaRPr lang="el-GR" dirty="0"/>
          </a:p>
        </p:txBody>
      </p:sp>
      <p:sp>
        <p:nvSpPr>
          <p:cNvPr id="14" name="Oval 1"/>
          <p:cNvSpPr/>
          <p:nvPr/>
        </p:nvSpPr>
        <p:spPr>
          <a:xfrm>
            <a:off x="5786446" y="1285860"/>
            <a:ext cx="928694" cy="428628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"/>
          <p:cNvSpPr/>
          <p:nvPr/>
        </p:nvSpPr>
        <p:spPr>
          <a:xfrm>
            <a:off x="4572000" y="3857628"/>
            <a:ext cx="1214446" cy="500066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214282" y="5143512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Συνεισφορά δημοτικών δραστηριοτήτων στο ενεργειακό ισοζύγιο</a:t>
            </a:r>
            <a:r>
              <a:rPr lang="en-US" b="1" dirty="0" smtClean="0">
                <a:solidFill>
                  <a:srgbClr val="FF0000"/>
                </a:solidFill>
              </a:rPr>
              <a:t>: ≈ 3%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7" name="Oval 1"/>
          <p:cNvSpPr/>
          <p:nvPr/>
        </p:nvSpPr>
        <p:spPr>
          <a:xfrm>
            <a:off x="2786050" y="3143248"/>
            <a:ext cx="1214446" cy="35719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Υπολογισμός εκπομπών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CO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Ανθρακικό Αποτύπωμα)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14282" y="2000240"/>
            <a:ext cx="87154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l-GR" altLang="ja-JP" sz="1600" i="1" dirty="0"/>
              <a:t>«</a:t>
            </a:r>
            <a:r>
              <a:rPr lang="en-US" altLang="ja-JP" sz="1600" i="1" dirty="0"/>
              <a:t>H</a:t>
            </a:r>
            <a:r>
              <a:rPr lang="el-GR" altLang="ja-JP" sz="1600" i="1" dirty="0"/>
              <a:t> ποσότητα των αερίων του θερμοκηπίου εκφρασμένες ως ισοδύναμη ποσότητα </a:t>
            </a:r>
            <a:r>
              <a:rPr lang="en-US" altLang="ja-JP" sz="1600" i="1" dirty="0"/>
              <a:t>CO</a:t>
            </a:r>
            <a:r>
              <a:rPr lang="el-GR" altLang="ja-JP" sz="1600" i="1" dirty="0"/>
              <a:t>2  που εκπέμπονται στην ατμόσφαιρα από ένα άτομο, οργανισμό, διαδικασία, προϊόν ή γεγονός εντός ενός συγκεκριμένου ορίου</a:t>
            </a:r>
            <a:r>
              <a:rPr lang="el-GR" altLang="ja-JP" sz="1600" i="1" dirty="0" smtClean="0"/>
              <a:t>»</a:t>
            </a:r>
            <a:endParaRPr lang="el-GR" altLang="ja-JP" i="1" dirty="0"/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2928934"/>
            <a:ext cx="7086728" cy="340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Υπολογισμός εκπομπών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CO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Ανθρακικό Αποτύπωμα)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14282" y="1928802"/>
            <a:ext cx="338455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el-GR" sz="1600" dirty="0"/>
              <a:t>	</a:t>
            </a:r>
            <a:r>
              <a:rPr lang="el-GR" sz="1600" dirty="0">
                <a:latin typeface="+mn-lt"/>
              </a:rPr>
              <a:t>Παρόλο που υπάρχουν διάφορες προσεγγίσεις υπολογισμού του ανθρακικού αποτυπώματος, οι περισσότερες από αυτές σε γενικές γραμμές ακολουθούν </a:t>
            </a:r>
            <a:r>
              <a:rPr lang="el-GR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τα εξής γενικά βήματα</a:t>
            </a:r>
            <a:r>
              <a:rPr lang="el-GR" sz="1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:</a:t>
            </a:r>
          </a:p>
          <a:p>
            <a:pPr marL="342900" indent="-342900"/>
            <a:endParaRPr lang="el-GR" dirty="0">
              <a:latin typeface="+mn-lt"/>
            </a:endParaRPr>
          </a:p>
          <a:p>
            <a:pPr marL="342900" indent="-342900">
              <a:buFont typeface="Wingdings" pitchFamily="2" charset="2"/>
              <a:buAutoNum type="arabicPeriod"/>
            </a:pPr>
            <a:r>
              <a:rPr lang="el-GR" dirty="0">
                <a:latin typeface="+mn-lt"/>
              </a:rPr>
              <a:t>Επιλογή των αερίων που θα </a:t>
            </a:r>
            <a:r>
              <a:rPr lang="el-GR" dirty="0" err="1">
                <a:latin typeface="+mn-lt"/>
              </a:rPr>
              <a:t>ποσοτικοποιηθούν</a:t>
            </a:r>
            <a:r>
              <a:rPr lang="el-GR" dirty="0">
                <a:latin typeface="+mn-lt"/>
              </a:rPr>
              <a:t>. </a:t>
            </a:r>
          </a:p>
          <a:p>
            <a:pPr marL="342900" indent="-342900">
              <a:buFont typeface="Wingdings" pitchFamily="2" charset="2"/>
              <a:buAutoNum type="arabicPeriod"/>
            </a:pPr>
            <a:endParaRPr lang="en-US" dirty="0">
              <a:latin typeface="+mn-lt"/>
            </a:endParaRPr>
          </a:p>
          <a:p>
            <a:pPr marL="342900" indent="-342900">
              <a:buFont typeface="Wingdings" pitchFamily="2" charset="2"/>
              <a:buAutoNum type="arabicPeriod"/>
            </a:pPr>
            <a:r>
              <a:rPr lang="el-GR" dirty="0">
                <a:latin typeface="+mn-lt"/>
              </a:rPr>
              <a:t>Ορισμός των ορίων μελέτης.</a:t>
            </a:r>
          </a:p>
          <a:p>
            <a:pPr marL="342900" indent="-342900">
              <a:buFont typeface="Wingdings" pitchFamily="2" charset="2"/>
              <a:buAutoNum type="arabicPeriod"/>
            </a:pPr>
            <a:endParaRPr lang="en-US" dirty="0">
              <a:latin typeface="+mn-lt"/>
            </a:endParaRPr>
          </a:p>
          <a:p>
            <a:pPr marL="342900" indent="-342900">
              <a:buFont typeface="Wingdings" pitchFamily="2" charset="2"/>
              <a:buAutoNum type="arabicPeriod"/>
            </a:pPr>
            <a:r>
              <a:rPr lang="el-GR" dirty="0">
                <a:latin typeface="+mn-lt"/>
              </a:rPr>
              <a:t>Συλλογή των δεδομένων. </a:t>
            </a:r>
          </a:p>
          <a:p>
            <a:pPr marL="342900" indent="-342900">
              <a:buFont typeface="Wingdings" pitchFamily="2" charset="2"/>
              <a:buAutoNum type="arabicPeriod"/>
            </a:pPr>
            <a:endParaRPr lang="en-US" dirty="0">
              <a:latin typeface="+mn-lt"/>
            </a:endParaRPr>
          </a:p>
          <a:p>
            <a:pPr marL="342900" indent="-342900">
              <a:buFont typeface="Wingdings" pitchFamily="2" charset="2"/>
              <a:buAutoNum type="arabicPeriod"/>
            </a:pPr>
            <a:r>
              <a:rPr lang="el-GR" dirty="0">
                <a:latin typeface="+mn-lt"/>
              </a:rPr>
              <a:t>Υπολογισμός του αποτυπώματος. </a:t>
            </a:r>
          </a:p>
          <a:p>
            <a:pPr marL="342900" indent="-342900" eaLnBrk="0" hangingPunct="0"/>
            <a:endParaRPr lang="el-GR" dirty="0">
              <a:latin typeface="Calibri" pitchFamily="34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428992" y="2143116"/>
          <a:ext cx="5549900" cy="4064000"/>
        </p:xfrm>
        <a:graphic>
          <a:graphicData uri="http://schemas.openxmlformats.org/presentationml/2006/ole">
            <p:oleObj spid="_x0000_s5125" name="Visio" r:id="rId5" imgW="7150950" imgH="4352566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Υπολογισμός εκπομπών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CO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Ανθρακικό Αποτύπωμα)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Ορθογώνιο"/>
          <p:cNvSpPr/>
          <p:nvPr/>
        </p:nvSpPr>
        <p:spPr>
          <a:xfrm>
            <a:off x="214282" y="1928802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tabLst>
                <a:tab pos="457200" algn="l"/>
              </a:tabLst>
            </a:pPr>
            <a:r>
              <a:rPr lang="en-US" b="1" dirty="0" smtClean="0">
                <a:solidFill>
                  <a:srgbClr val="4A6717"/>
                </a:solidFill>
              </a:rPr>
              <a:t>X</a:t>
            </a:r>
            <a:r>
              <a:rPr lang="el-GR" b="1" dirty="0" smtClean="0">
                <a:solidFill>
                  <a:srgbClr val="4A6717"/>
                </a:solidFill>
              </a:rPr>
              <a:t>ρήση των πρότυπων συντελεστών εκπομπών</a:t>
            </a:r>
            <a:r>
              <a:rPr lang="el-GR" dirty="0" smtClean="0">
                <a:solidFill>
                  <a:srgbClr val="4A6717"/>
                </a:solidFill>
              </a:rPr>
              <a:t> </a:t>
            </a:r>
            <a:r>
              <a:rPr lang="el-GR" dirty="0" smtClean="0"/>
              <a:t>σύμφωνα με τις αρχές της </a:t>
            </a:r>
            <a:r>
              <a:rPr lang="en-US" b="1" dirty="0" smtClean="0">
                <a:solidFill>
                  <a:srgbClr val="4A6717"/>
                </a:solidFill>
              </a:rPr>
              <a:t>IPCC</a:t>
            </a:r>
            <a:r>
              <a:rPr lang="el-GR" dirty="0" smtClean="0">
                <a:solidFill>
                  <a:srgbClr val="4A6717"/>
                </a:solidFill>
              </a:rPr>
              <a:t> </a:t>
            </a:r>
            <a:r>
              <a:rPr lang="el-GR" dirty="0" smtClean="0"/>
              <a:t>και τις οδηγίες του Συμφώνου των Δημάρχων.</a:t>
            </a:r>
            <a:endParaRPr lang="el-GR" dirty="0"/>
          </a:p>
        </p:txBody>
      </p:sp>
      <p:graphicFrame>
        <p:nvGraphicFramePr>
          <p:cNvPr id="12" name="11 - Πίνακας"/>
          <p:cNvGraphicFramePr>
            <a:graphicFrameLocks noGrp="1"/>
          </p:cNvGraphicFramePr>
          <p:nvPr/>
        </p:nvGraphicFramePr>
        <p:xfrm>
          <a:off x="1357290" y="3000372"/>
          <a:ext cx="6096000" cy="1472184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Τύπος ενέργειας</a:t>
                      </a:r>
                      <a:endParaRPr lang="el-GR" sz="14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Συντελεστής εκπομπών (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t CO</a:t>
                      </a:r>
                      <a:r>
                        <a:rPr lang="el-GR" sz="1400" b="1" baseline="-25000" dirty="0">
                          <a:solidFill>
                            <a:srgbClr val="FFFFFF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</a:t>
                      </a:r>
                      <a:r>
                        <a:rPr lang="el-GR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/</a:t>
                      </a:r>
                      <a:r>
                        <a:rPr lang="en-US" sz="14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MWh</a:t>
                      </a:r>
                      <a:r>
                        <a:rPr lang="el-GR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)</a:t>
                      </a:r>
                      <a:endParaRPr lang="el-GR" sz="14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Ηλεκτρική ενέργεια </a:t>
                      </a:r>
                      <a:endParaRPr lang="el-GR" sz="14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1,010</a:t>
                      </a:r>
                      <a:endParaRPr lang="el-GR" sz="14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Βενζίνη </a:t>
                      </a:r>
                      <a:endParaRPr lang="el-GR" sz="14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0,249</a:t>
                      </a:r>
                      <a:endParaRPr lang="el-GR" sz="14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Πετρέλαιο εσωτερικής καύσης/ντίζελ</a:t>
                      </a:r>
                      <a:endParaRPr lang="el-GR" sz="14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0,267</a:t>
                      </a:r>
                      <a:endParaRPr lang="el-GR" sz="14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Βιοντίζελ</a:t>
                      </a:r>
                      <a:endParaRPr lang="el-GR" sz="14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0,000</a:t>
                      </a:r>
                      <a:endParaRPr lang="el-GR" sz="14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Βιομάζα/Καυσόξυλα</a:t>
                      </a:r>
                      <a:endParaRPr lang="el-GR" sz="14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0,282</a:t>
                      </a:r>
                      <a:endParaRPr lang="el-GR" sz="14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sp>
        <p:nvSpPr>
          <p:cNvPr id="13" name="12 - Ορθογώνιο"/>
          <p:cNvSpPr/>
          <p:nvPr/>
        </p:nvSpPr>
        <p:spPr>
          <a:xfrm>
            <a:off x="357158" y="4714884"/>
            <a:ext cx="6643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l-GR" dirty="0" smtClean="0"/>
              <a:t>Η εγκατεστημένη ισχύς των </a:t>
            </a:r>
            <a:r>
              <a:rPr lang="el-GR" dirty="0" err="1" smtClean="0"/>
              <a:t>φωτοβολταϊκών</a:t>
            </a:r>
            <a:r>
              <a:rPr lang="el-GR" dirty="0" smtClean="0"/>
              <a:t> διασυνδεδεμένων συστημάτων που λειτουργούσαν στο έτος αναφοράς (2012) ήταν συνολικά 15.135 </a:t>
            </a:r>
            <a:r>
              <a:rPr lang="en-US" dirty="0" err="1" smtClean="0"/>
              <a:t>kWp</a:t>
            </a:r>
            <a:r>
              <a:rPr lang="el-GR" dirty="0" smtClean="0"/>
              <a:t>, η οποία αντιστοιχεί σε 12.325 </a:t>
            </a:r>
            <a:r>
              <a:rPr lang="en-US" dirty="0" err="1" smtClean="0"/>
              <a:t>MWh</a:t>
            </a:r>
            <a:r>
              <a:rPr lang="en-US" dirty="0" smtClean="0"/>
              <a:t> </a:t>
            </a:r>
            <a:r>
              <a:rPr lang="el-GR" dirty="0" smtClean="0"/>
              <a:t>παραγόμενης ηλεκτρικής ενέργειας.</a:t>
            </a:r>
            <a:endParaRPr lang="el-GR" dirty="0"/>
          </a:p>
        </p:txBody>
      </p:sp>
      <p:sp>
        <p:nvSpPr>
          <p:cNvPr id="14" name="Oval 1"/>
          <p:cNvSpPr/>
          <p:nvPr/>
        </p:nvSpPr>
        <p:spPr>
          <a:xfrm>
            <a:off x="5286380" y="3143248"/>
            <a:ext cx="1428760" cy="35719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1559" y="1072503"/>
            <a:ext cx="880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Εκπομπές Διοξειδίου του Άνθρακα</a:t>
            </a:r>
            <a:endParaRPr lang="el-GR" sz="2400" u="sng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TextBox"/>
          <p:cNvSpPr txBox="1"/>
          <p:nvPr/>
        </p:nvSpPr>
        <p:spPr>
          <a:xfrm>
            <a:off x="5786446" y="5643578"/>
            <a:ext cx="3071834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C00000"/>
                </a:solidFill>
              </a:rPr>
              <a:t>≈6,0 </a:t>
            </a:r>
            <a:r>
              <a:rPr lang="en-US" sz="2000" b="1" dirty="0" smtClean="0">
                <a:solidFill>
                  <a:srgbClr val="C00000"/>
                </a:solidFill>
              </a:rPr>
              <a:t>t CO2/</a:t>
            </a:r>
            <a:r>
              <a:rPr lang="el-GR" sz="2000" b="1" dirty="0" smtClean="0">
                <a:solidFill>
                  <a:srgbClr val="C00000"/>
                </a:solidFill>
              </a:rPr>
              <a:t>κάτοικο</a:t>
            </a:r>
            <a:endParaRPr lang="el-GR" sz="2000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39" y="2197922"/>
            <a:ext cx="9001157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00173"/>
            <a:ext cx="4572000" cy="307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8884" y="1500174"/>
            <a:ext cx="451511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- Ορθογώνιο"/>
          <p:cNvSpPr/>
          <p:nvPr/>
        </p:nvSpPr>
        <p:spPr>
          <a:xfrm>
            <a:off x="142844" y="4643446"/>
            <a:ext cx="878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/>
              <a:t>Συνεισφορά επιμέρους τύπων ενέργειας στο ανθρακικό ισοζύγιο του Δήμου Ορεστιάδας</a:t>
            </a:r>
            <a:endParaRPr lang="el-GR" dirty="0"/>
          </a:p>
        </p:txBody>
      </p:sp>
      <p:sp>
        <p:nvSpPr>
          <p:cNvPr id="11" name="Oval 1"/>
          <p:cNvSpPr/>
          <p:nvPr/>
        </p:nvSpPr>
        <p:spPr>
          <a:xfrm>
            <a:off x="7715240" y="2000240"/>
            <a:ext cx="1428760" cy="785818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00174"/>
            <a:ext cx="4561285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8884" y="1500175"/>
            <a:ext cx="451511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- Ορθογώνιο"/>
          <p:cNvSpPr/>
          <p:nvPr/>
        </p:nvSpPr>
        <p:spPr>
          <a:xfrm>
            <a:off x="0" y="457200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/>
              <a:t>Συνεισφορά επιμέρους τομέων αξιολόγησης στο ανθρακικό ισοζύγιο του Δήμου Ορεστιάδας</a:t>
            </a:r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214282" y="5143512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Συνεισφορά δημοτικών δραστηριοτήτων στο ανθρακικό ισοζύγιο</a:t>
            </a:r>
            <a:r>
              <a:rPr lang="en-US" b="1" dirty="0" smtClean="0">
                <a:solidFill>
                  <a:srgbClr val="FF0000"/>
                </a:solidFill>
              </a:rPr>
              <a:t>: ≈ </a:t>
            </a:r>
            <a:r>
              <a:rPr lang="el-GR" b="1" dirty="0" smtClean="0">
                <a:solidFill>
                  <a:srgbClr val="FF0000"/>
                </a:solidFill>
              </a:rPr>
              <a:t>6</a:t>
            </a:r>
            <a:r>
              <a:rPr lang="en-US" b="1" dirty="0" smtClean="0">
                <a:solidFill>
                  <a:srgbClr val="FF0000"/>
                </a:solidFill>
              </a:rPr>
              <a:t>%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1" name="Oval 1"/>
          <p:cNvSpPr/>
          <p:nvPr/>
        </p:nvSpPr>
        <p:spPr>
          <a:xfrm>
            <a:off x="5929322" y="1500174"/>
            <a:ext cx="785818" cy="35719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"/>
          <p:cNvSpPr/>
          <p:nvPr/>
        </p:nvSpPr>
        <p:spPr>
          <a:xfrm>
            <a:off x="4429124" y="2786058"/>
            <a:ext cx="1143008" cy="500066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Περαιτέρω περιβαλλοντική ανάλυση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4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14282" y="1928802"/>
            <a:ext cx="871543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altLang="ja-JP" dirty="0"/>
              <a:t> </a:t>
            </a:r>
            <a:r>
              <a:rPr lang="el-GR" altLang="ja-JP" dirty="0">
                <a:latin typeface="+mn-lt"/>
              </a:rPr>
              <a:t>Η </a:t>
            </a:r>
            <a:r>
              <a:rPr lang="el-GR" altLang="ja-JP" b="1" dirty="0" smtClean="0">
                <a:solidFill>
                  <a:srgbClr val="0070C0"/>
                </a:solidFill>
                <a:latin typeface="+mn-lt"/>
              </a:rPr>
              <a:t>Ανάλυση </a:t>
            </a:r>
            <a:r>
              <a:rPr lang="el-GR" altLang="ja-JP" b="1" dirty="0">
                <a:solidFill>
                  <a:srgbClr val="0070C0"/>
                </a:solidFill>
                <a:latin typeface="+mn-lt"/>
              </a:rPr>
              <a:t>του Κύκλου Ζωής (ΑΚΖ)</a:t>
            </a:r>
            <a:r>
              <a:rPr lang="el-GR" altLang="ja-JP" dirty="0">
                <a:solidFill>
                  <a:srgbClr val="0070C0"/>
                </a:solidFill>
                <a:latin typeface="+mn-lt"/>
              </a:rPr>
              <a:t> </a:t>
            </a:r>
            <a:r>
              <a:rPr lang="el-GR" altLang="ja-JP" dirty="0">
                <a:latin typeface="+mn-lt"/>
              </a:rPr>
              <a:t>είναι ένα εργαλείο για την εξέταση της συνολικής περιβαλλοντικής επίδρασης ενός </a:t>
            </a:r>
            <a:r>
              <a:rPr lang="el-GR" altLang="ja-JP" dirty="0" smtClean="0">
                <a:latin typeface="+mn-lt"/>
              </a:rPr>
              <a:t>συστήματος</a:t>
            </a:r>
            <a:r>
              <a:rPr lang="el-GR" altLang="ja-JP" dirty="0">
                <a:latin typeface="+mn-lt"/>
              </a:rPr>
              <a:t>, λαμβάνοντας υπόψη κάθε βήμα της ζωής του - από τη λήψη των πρώτων υλών μέχρι την </a:t>
            </a:r>
            <a:r>
              <a:rPr lang="el-GR" altLang="ja-JP" dirty="0" smtClean="0">
                <a:latin typeface="+mn-lt"/>
              </a:rPr>
              <a:t>τελική </a:t>
            </a:r>
            <a:r>
              <a:rPr lang="el-GR" altLang="ja-JP" dirty="0">
                <a:latin typeface="+mn-lt"/>
              </a:rPr>
              <a:t>του διάθεση-εναπόθεση στο περιβάλλον. </a:t>
            </a:r>
          </a:p>
          <a:p>
            <a:pPr>
              <a:buFont typeface="Wingdings" pitchFamily="2" charset="2"/>
              <a:buNone/>
            </a:pPr>
            <a:endParaRPr lang="el-GR" altLang="ja-JP" dirty="0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214282" y="3357562"/>
            <a:ext cx="20161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altLang="ja-JP" dirty="0"/>
              <a:t> </a:t>
            </a:r>
            <a:r>
              <a:rPr lang="el-GR" altLang="ja-JP" dirty="0">
                <a:latin typeface="+mn-lt"/>
              </a:rPr>
              <a:t>Η μεθοδολογία της Ανάλυσης Κύκλου Ζωής ακολουθεί συγκεκριμένα πρότυπα εκτέλεσης (</a:t>
            </a:r>
            <a:r>
              <a:rPr lang="en-US" altLang="ja-JP" b="1" dirty="0">
                <a:solidFill>
                  <a:srgbClr val="0070C0"/>
                </a:solidFill>
                <a:latin typeface="+mn-lt"/>
              </a:rPr>
              <a:t>ISO</a:t>
            </a:r>
            <a:r>
              <a:rPr lang="el-GR" altLang="ja-JP" b="1" dirty="0">
                <a:solidFill>
                  <a:srgbClr val="0070C0"/>
                </a:solidFill>
                <a:latin typeface="+mn-lt"/>
              </a:rPr>
              <a:t> 14040</a:t>
            </a:r>
            <a:r>
              <a:rPr lang="el-GR" altLang="ja-JP" dirty="0">
                <a:latin typeface="+mn-lt"/>
              </a:rPr>
              <a:t>), και πραγματοποιείται σε </a:t>
            </a:r>
            <a:r>
              <a:rPr lang="el-GR" altLang="ja-JP" b="1" dirty="0">
                <a:solidFill>
                  <a:srgbClr val="0070C0"/>
                </a:solidFill>
                <a:latin typeface="+mn-lt"/>
              </a:rPr>
              <a:t>τέσσερα βήματα</a:t>
            </a:r>
          </a:p>
        </p:txBody>
      </p:sp>
      <p:sp>
        <p:nvSpPr>
          <p:cNvPr id="18" name="17 - Δεξιό βέλος"/>
          <p:cNvSpPr/>
          <p:nvPr/>
        </p:nvSpPr>
        <p:spPr>
          <a:xfrm>
            <a:off x="2500298" y="4286256"/>
            <a:ext cx="714380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3428992" y="3857628"/>
            <a:ext cx="142876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altLang="ja-JP" dirty="0"/>
              <a:t> </a:t>
            </a:r>
            <a:r>
              <a:rPr lang="el-GR" altLang="ja-JP" dirty="0" smtClean="0"/>
              <a:t>Χρήση ειδικού λογισμικού ΑΚΖ και βάσεων δεδομένων</a:t>
            </a:r>
            <a:endParaRPr lang="el-GR" altLang="ja-JP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1986" name="Picture 2" descr="Αποτέλεσμα εικόνας για LC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429000"/>
            <a:ext cx="3680106" cy="24288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Περαιτέρω περιβαλλοντική ανάλυση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4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8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902837"/>
              </p:ext>
            </p:extLst>
          </p:nvPr>
        </p:nvGraphicFramePr>
        <p:xfrm>
          <a:off x="357158" y="2428868"/>
          <a:ext cx="8429684" cy="4146808"/>
        </p:xfrm>
        <a:graphic>
          <a:graphicData uri="http://schemas.openxmlformats.org/drawingml/2006/table">
            <a:tbl>
              <a:tblPr/>
              <a:tblGrid>
                <a:gridCol w="5029150"/>
                <a:gridCol w="1975917"/>
                <a:gridCol w="1424617"/>
              </a:tblGrid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Δείκτης Επιπτώσεων</a:t>
                      </a:r>
                      <a:endParaRPr lang="el-GR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Μονάδα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Τιμή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1"/>
                    </a:solidFill>
                  </a:tcPr>
                </a:tc>
              </a:tr>
              <a:tr h="241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Calibri"/>
                          <a:ea typeface="Times New Roman"/>
                          <a:cs typeface="Times New Roman"/>
                        </a:rPr>
                        <a:t>Κλιματική αλλαγή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g CO</a:t>
                      </a:r>
                      <a:r>
                        <a:rPr lang="el-GR" sz="1200" baseline="-25000">
                          <a:latin typeface="Calibri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eq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2,70×10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Calibri"/>
                          <a:ea typeface="Times New Roman"/>
                          <a:cs typeface="Times New Roman"/>
                        </a:rPr>
                        <a:t>Στοιβάδα του όζοντος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CFC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-11 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eq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1,73×10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Τοξικότητα για τον άνθρωπο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 1,4-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DB eq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3,92×10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Σχηματισμός φωτοχημικών οξειδωτικών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NMVOC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1,49×10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Σχηματισμός αιωρούμενων σωματιδίων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PM</a:t>
                      </a:r>
                      <a:r>
                        <a:rPr lang="en-GB" sz="1200" baseline="-2500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8,84×10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Ιονίζουσα ακτινοβολία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U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235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1,55×10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Εδαφική οξίνηση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SO</a:t>
                      </a:r>
                      <a:r>
                        <a:rPr lang="en-GB" sz="1200" baseline="-250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3,36×10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Ευτροφισμός γλυκών υδάτων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P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3,25×10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Ευτροφισμός θαλάσσιων υδάτων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 N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3,31×10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Οικοτοξικότητα εδαφών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1,4-DB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1,22×10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Οικοτοξικότητα γλυκών υδάτων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1,4-DB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1,46×10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Οικοτοξικότητα θαλάσσιων υδάτων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1,4-DB eq.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4,83×10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Χρήση γεωργικής γης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yr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3,07×10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Χρήση αστικής γης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×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yr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4,42×10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Επέμβαση σε φυσικές εκτάσεις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2,86×10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Εξάντληση υδάτων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GB" sz="1200" baseline="300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5,31×10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Εξάντληση μετάλλων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kg Fe eq</a:t>
                      </a: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2,12×10</a:t>
                      </a:r>
                      <a:r>
                        <a:rPr lang="el-GR" sz="1200" baseline="300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l-G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latin typeface="Calibri"/>
                          <a:ea typeface="Times New Roman"/>
                          <a:cs typeface="Times New Roman"/>
                        </a:rPr>
                        <a:t>Εξάντληση ορυκτών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kg oil </a:t>
                      </a:r>
                      <a:r>
                        <a:rPr lang="en-GB" sz="1200" dirty="0" err="1">
                          <a:latin typeface="Calibri"/>
                          <a:ea typeface="Times New Roman"/>
                          <a:cs typeface="Times New Roman"/>
                        </a:rPr>
                        <a:t>eq</a:t>
                      </a:r>
                      <a:r>
                        <a:rPr lang="el-GR" sz="1200" dirty="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Calibri"/>
                          <a:ea typeface="Times New Roman"/>
                          <a:cs typeface="Times New Roman"/>
                        </a:rPr>
                        <a:t>9,08×10</a:t>
                      </a:r>
                      <a:r>
                        <a:rPr lang="el-GR" sz="1200" baseline="30000" dirty="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l-GR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10" name="9 - Ορθογώνιο"/>
          <p:cNvSpPr/>
          <p:nvPr/>
        </p:nvSpPr>
        <p:spPr>
          <a:xfrm>
            <a:off x="214282" y="1928802"/>
            <a:ext cx="8320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Αποτελέσματα ΑΚΖ για τον Δήμο Ορεστιάδας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1" name="Oval 1"/>
          <p:cNvSpPr/>
          <p:nvPr/>
        </p:nvSpPr>
        <p:spPr>
          <a:xfrm>
            <a:off x="5214942" y="2714620"/>
            <a:ext cx="3500462" cy="285752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Περαιτέρω περιβαλλοντική ανάλυση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4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2"/>
          <p:cNvPicPr/>
          <p:nvPr/>
        </p:nvPicPr>
        <p:blipFill>
          <a:blip r:embed="rId4"/>
          <a:stretch>
            <a:fillRect/>
          </a:stretch>
        </p:blipFill>
        <p:spPr>
          <a:xfrm>
            <a:off x="357158" y="1857364"/>
            <a:ext cx="5759450" cy="4830445"/>
          </a:xfrm>
          <a:prstGeom prst="rect">
            <a:avLst/>
          </a:prstGeom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6000760" y="4071942"/>
            <a:ext cx="28575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Ποσοστιαία συνεισφορά των επιμέρους στοιχείων στον δείκτη επιπτώσεων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«Κλιματική Αλλαγή»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Περαιτέρω περιβαλλοντική ανάλυση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4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Ορθογώνιο"/>
          <p:cNvSpPr/>
          <p:nvPr/>
        </p:nvSpPr>
        <p:spPr>
          <a:xfrm>
            <a:off x="142844" y="1857364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Αποτελέσματα ΑΚΖ για τον Δ. Ορεστιάδας (</a:t>
            </a:r>
            <a:r>
              <a:rPr lang="el-GR" dirty="0" err="1" smtClean="0"/>
              <a:t>κανονικοποιημένα</a:t>
            </a:r>
            <a:r>
              <a:rPr lang="el-GR" dirty="0" smtClean="0"/>
              <a:t> αποτελέσματα).</a:t>
            </a:r>
            <a:endParaRPr lang="el-GR" dirty="0"/>
          </a:p>
        </p:txBody>
      </p:sp>
      <p:graphicFrame>
        <p:nvGraphicFramePr>
          <p:cNvPr id="10" name="9 - Πίνακας"/>
          <p:cNvGraphicFramePr>
            <a:graphicFrameLocks noGrp="1"/>
          </p:cNvGraphicFramePr>
          <p:nvPr/>
        </p:nvGraphicFramePr>
        <p:xfrm>
          <a:off x="285720" y="2428868"/>
          <a:ext cx="8501122" cy="3189732"/>
        </p:xfrm>
        <a:graphic>
          <a:graphicData uri="http://schemas.openxmlformats.org/drawingml/2006/table">
            <a:tbl>
              <a:tblPr/>
              <a:tblGrid>
                <a:gridCol w="1237764"/>
                <a:gridCol w="3760896"/>
                <a:gridCol w="1751231"/>
                <a:gridCol w="175123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Α/Α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Δείκτης επιπτώσεων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Τιμή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l-GR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Καρκινογένεση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2,91×10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Χειμερινή Αιθαλομίχλη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1,34×10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&lt;1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Θερινή Αιθαλομίχλη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7,55×10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Κλιματική Αλλαγή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1,47×10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7,6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Ακτινοβολία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8,41×10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&lt;1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Στοιβάδα Όζοντος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4,75×10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&lt;1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Οικοτοξικότητα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6,71×10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3,5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Οξίνιση/Ευτροφισμός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6,06×10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3,1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Χρήση Γης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4,20×10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2,1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Μεταλλεύματα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2,81×10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&lt;1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Ορυκτά Καύσιμα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8,32×10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42,9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/>
                          <a:ea typeface="Times New Roman"/>
                          <a:cs typeface="Times New Roman"/>
                        </a:rPr>
                        <a:t>Σύνολο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latin typeface="Calibri"/>
                          <a:ea typeface="Times New Roman"/>
                          <a:cs typeface="Times New Roman"/>
                        </a:rPr>
                        <a:t>1,94×10</a:t>
                      </a:r>
                      <a:r>
                        <a:rPr lang="el-GR" sz="1400" baseline="3000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l-GR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latin typeface="Calibri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12" name="Oval 1"/>
          <p:cNvSpPr/>
          <p:nvPr/>
        </p:nvSpPr>
        <p:spPr>
          <a:xfrm>
            <a:off x="1285852" y="3143248"/>
            <a:ext cx="2143140" cy="285752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"/>
          <p:cNvSpPr/>
          <p:nvPr/>
        </p:nvSpPr>
        <p:spPr>
          <a:xfrm>
            <a:off x="1357290" y="5072074"/>
            <a:ext cx="2071702" cy="35719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Περαιτέρω περιβαλλοντική ανάλυση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4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42844" y="2000240"/>
            <a:ext cx="878687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Η εφαρμογή της μεθόδου της Ανάλυσης Κύκλου Ζωής εξασφαλίζει ότι η περιβαλλοντική κατάσταση του Δήμου αποτιμάται ακολουθώντας μια ευρύτερη και 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ολιστικότερη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προσέγγιση.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l-GR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Στην πλειοψηφία των δεικτών περιβαλλοντικών επιπτώσεων που εξετάστηκαν, η κάλυψη των ενεργειακών αναγκών του </a:t>
            </a:r>
            <a:r>
              <a:rPr kumimoji="0" lang="el-GR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κτιριακού τομέα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(δημοτικά κτίρια/εγκαταστάσεις, κατοικίες, κτίρια τριτογενούς τομέα), </a:t>
            </a:r>
            <a:r>
              <a:rPr kumimoji="0" lang="el-GR" sz="1600" b="1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συνεισφέρει περισσότερο από το 70% στην επιμέρους επίπτωση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Η υψηλή συνεισφορά του κτιριακού τομέα στην περιβαλλοντική επίδοση του Δήμου Ορεστιάδας οφείλεται κατά βάση στις </a:t>
            </a:r>
            <a:r>
              <a:rPr kumimoji="0" lang="el-GR" sz="16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κατοικίες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lang="el-GR" sz="1600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lang="en-US" sz="1600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Η συνεισφορά του </a:t>
            </a:r>
            <a:r>
              <a:rPr kumimoji="0" lang="el-GR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δημοτικών κτιρίων/εγκαταστάσεων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και του δημοτικού φωτισμού είναι μικρή (</a:t>
            </a:r>
            <a:r>
              <a:rPr kumimoji="0" lang="el-GR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3-5% ανάλογα με τον δείκτη επίπτωσης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), αλλά όχι αμελητέα και δικαιολογεί την λήψη σχετικών δράσεων βελτίωσης</a:t>
            </a:r>
            <a:r>
              <a:rPr kumimoji="0" lang="el-G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ως παράδειγμα προς μίμηση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Περαιτέρω περιβαλλοντική ανάλυση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4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1948568"/>
            <a:ext cx="871543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Η ικανοποίηση των ενεργειακών αναγκών του Δήμου Ορεστιάδας επηρεάζει κυρίως τις κατηγορίες επιπτώσεων «</a:t>
            </a:r>
            <a:r>
              <a:rPr kumimoji="0" lang="el-GR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Εξάντληση ορυκτών καυσίμων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» (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Fossil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fuels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 και «</a:t>
            </a:r>
            <a:r>
              <a:rPr kumimoji="0" lang="el-GR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Αιθαλομίχλη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» (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Resp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inorganics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-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οι εκπομπές ανόργανων σωματιδίων-αεροζόλ που εκπέμπονται εντός του Δήμου και τα οποία είναι υπεύθυνα για την πρόκληση διαφόρων αναπνευστικών προβλημάτων θα πρέπει να προσεχθούν.</a:t>
            </a:r>
            <a:endParaRPr kumimoji="0" lang="en-US" sz="1600" b="1" i="0" u="none" strike="sng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Καταδεικνύεται η ανάγκη για </a:t>
            </a:r>
            <a:r>
              <a:rPr kumimoji="0" lang="el-GR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μείωση της ενεργειακής εξάρτησης του Δήμου από τα ορυκτά καύσιμα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με την αύξηση της συμμετοχής των ανανεώσιμων/καθαρότερων πηγών ενέργειας στο ενεργειακό προφίλ του Δήμου και την αύξηση της ενεργειακής αποδοτικότητας.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Επόμενο βήμα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: 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ΣΔΑΕΚ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2"/>
          <p:cNvGraphicFramePr/>
          <p:nvPr>
            <p:extLst>
              <p:ext uri="{D42A27DB-BD31-4B8C-83A1-F6EECF244321}">
                <p14:modId xmlns:p14="http://schemas.microsoft.com/office/powerpoint/2010/main" xmlns="" val="825552986"/>
              </p:ext>
            </p:extLst>
          </p:nvPr>
        </p:nvGraphicFramePr>
        <p:xfrm>
          <a:off x="928662" y="2000240"/>
          <a:ext cx="7134492" cy="4468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2" name="11 - Ομάδα"/>
          <p:cNvGrpSpPr/>
          <p:nvPr/>
        </p:nvGrpSpPr>
        <p:grpSpPr>
          <a:xfrm rot="16200000">
            <a:off x="1071538" y="4500570"/>
            <a:ext cx="638993" cy="638993"/>
            <a:chOff x="5117086" y="752939"/>
            <a:chExt cx="638993" cy="638993"/>
          </a:xfrm>
        </p:grpSpPr>
        <p:sp>
          <p:nvSpPr>
            <p:cNvPr id="13" name="12 - Βέλος προς τα κάτω"/>
            <p:cNvSpPr/>
            <p:nvPr/>
          </p:nvSpPr>
          <p:spPr>
            <a:xfrm>
              <a:off x="5117086" y="752939"/>
              <a:ext cx="638993" cy="638993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Βέλος προς τα κάτω 4"/>
            <p:cNvSpPr/>
            <p:nvPr/>
          </p:nvSpPr>
          <p:spPr>
            <a:xfrm>
              <a:off x="5260859" y="752939"/>
              <a:ext cx="351447" cy="4808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830" tIns="36830" rIns="36830" bIns="3683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900" kern="1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Υφιστάμενη Ενεργειακή Κατάσταση &amp; Απογραφή Εκπομπών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Ευχαριστούμε για την προσοχή σας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7"/>
          <p:cNvSpPr/>
          <p:nvPr/>
        </p:nvSpPr>
        <p:spPr>
          <a:xfrm>
            <a:off x="142844" y="2071678"/>
            <a:ext cx="8858312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400" b="1" u="sng" dirty="0" smtClean="0">
                <a:solidFill>
                  <a:srgbClr val="002060"/>
                </a:solidFill>
                <a:latin typeface="Calibri" pitchFamily="34" charset="0"/>
              </a:rPr>
              <a:t>Ερωτήσεις - Απορίες</a:t>
            </a:r>
          </a:p>
        </p:txBody>
      </p:sp>
      <p:pic>
        <p:nvPicPr>
          <p:cNvPr id="12" name="Εικόνα 1" descr="http://lemie.pme.duth.gr/images/logo_lemie_lab_el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3143248"/>
            <a:ext cx="428628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- TextBox"/>
          <p:cNvSpPr txBox="1"/>
          <p:nvPr/>
        </p:nvSpPr>
        <p:spPr>
          <a:xfrm>
            <a:off x="228598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lemie.pme.duth.gr</a:t>
            </a:r>
            <a:endParaRPr lang="el-GR" b="1" i="1" dirty="0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5912</TotalTime>
  <Words>1368</Words>
  <Application>Microsoft Macintosh PowerPoint</Application>
  <PresentationFormat>Προβολή στην οθόνη (4:3)</PresentationFormat>
  <Paragraphs>277</Paragraphs>
  <Slides>25</Slides>
  <Notes>1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27" baseType="lpstr">
      <vt:lpstr>Office Theme</vt:lpstr>
      <vt:lpstr>Visio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lympe</dc:creator>
  <cp:lastModifiedBy>user</cp:lastModifiedBy>
  <cp:revision>147</cp:revision>
  <dcterms:created xsi:type="dcterms:W3CDTF">2016-12-01T09:58:03Z</dcterms:created>
  <dcterms:modified xsi:type="dcterms:W3CDTF">2017-01-23T16:11:53Z</dcterms:modified>
</cp:coreProperties>
</file>